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Lst>
  <p:sldSz cy="6858000" cx="12192000"/>
  <p:notesSz cx="7010400" cy="9296400"/>
  <p:embeddedFontLst>
    <p:embeddedFont>
      <p:font typeface="Raleway"/>
      <p:regular r:id="rId67"/>
      <p:bold r:id="rId68"/>
      <p:italic r:id="rId69"/>
      <p:boldItalic r:id="rId70"/>
    </p:embeddedFont>
    <p:embeddedFont>
      <p:font typeface="Roboto"/>
      <p:regular r:id="rId71"/>
      <p:bold r:id="rId72"/>
      <p:italic r:id="rId73"/>
      <p:boldItalic r:id="rId74"/>
    </p:embeddedFont>
    <p:embeddedFont>
      <p:font typeface="Lato"/>
      <p:regular r:id="rId75"/>
      <p:bold r:id="rId76"/>
      <p:italic r:id="rId77"/>
      <p:boldItalic r:id="rId78"/>
    </p:embeddedFont>
    <p:embeddedFont>
      <p:font typeface="Century Gothic"/>
      <p:regular r:id="rId79"/>
      <p:bold r:id="rId80"/>
      <p:italic r:id="rId81"/>
      <p:boldItalic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A9D0607-CC16-4A76-8A37-DEEC860BFA7D}">
  <a:tblStyle styleId="{3A9D0607-CC16-4A76-8A37-DEEC860BFA7D}" styleName="Table_0">
    <a:wholeTbl>
      <a:tcTxStyle b="off" i="off">
        <a:font>
          <a:latin typeface="Calibri"/>
          <a:ea typeface="Calibri"/>
          <a:cs typeface="Calibri"/>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rgbClr val="FFFFFF"/>
      </a:tcTxStyle>
      <a:tcStyle>
        <a:fill>
          <a:solidFill>
            <a:srgbClr val="4472C4"/>
          </a:solidFill>
        </a:fill>
      </a:tcStyle>
    </a:lastCol>
    <a:firstCol>
      <a:tcTxStyle b="on" i="off">
        <a:font>
          <a:latin typeface="Calibri"/>
          <a:ea typeface="Calibri"/>
          <a:cs typeface="Calibri"/>
        </a:font>
        <a:srgbClr val="FFFFFF"/>
      </a:tcTxStyle>
      <a:tcStyle>
        <a:fill>
          <a:solidFill>
            <a:srgbClr val="4472C4"/>
          </a:solidFill>
        </a:fill>
      </a:tcStyle>
    </a:firstCol>
    <a:lastRow>
      <a:tcTxStyle b="on" i="off">
        <a:font>
          <a:latin typeface="Calibri"/>
          <a:ea typeface="Calibri"/>
          <a:cs typeface="Calibri"/>
        </a:font>
        <a:srgbClr val="FFFFFF"/>
      </a:tcTxStyle>
      <a:tcStyle>
        <a:tcBdr>
          <a:top>
            <a:ln cap="flat" cmpd="sng" w="38100">
              <a:solidFill>
                <a:srgbClr val="FFFFFF"/>
              </a:solidFill>
              <a:prstDash val="solid"/>
              <a:round/>
              <a:headEnd len="sm" w="sm" type="none"/>
              <a:tailEnd len="sm" w="sm" type="none"/>
            </a:ln>
          </a:top>
        </a:tcBdr>
        <a:fill>
          <a:solidFill>
            <a:srgbClr val="4472C4"/>
          </a:solidFill>
        </a:fill>
      </a:tcStyle>
    </a:lastRow>
    <a:seCell>
      <a:tcTxStyle/>
    </a:seCell>
    <a:swCell>
      <a:tcTxStyle/>
    </a:swCell>
    <a:firstRow>
      <a:tcTxStyle b="on" i="off">
        <a:font>
          <a:latin typeface="Calibri"/>
          <a:ea typeface="Calibri"/>
          <a:cs typeface="Calibri"/>
        </a:font>
        <a:srgbClr val="FFFFFF"/>
      </a:tcTxStyle>
      <a:tcStyle>
        <a:tcBdr>
          <a:bottom>
            <a:ln cap="flat" cmpd="sng" w="38100">
              <a:solidFill>
                <a:srgbClr val="FFFFFF"/>
              </a:solidFill>
              <a:prstDash val="solid"/>
              <a:round/>
              <a:headEnd len="sm" w="sm" type="none"/>
              <a:tailEnd len="sm" w="sm" type="none"/>
            </a:ln>
          </a:bottom>
        </a:tcBdr>
        <a:fill>
          <a:solidFill>
            <a:srgbClr val="4472C4"/>
          </a:solidFill>
        </a:fill>
      </a:tcStyle>
    </a:firstRow>
    <a:neCell>
      <a:tcTxStyle/>
    </a:neCell>
    <a:nwCell>
      <a:tcTxStyle/>
    </a:nwCell>
  </a:tblStyle>
  <a:tblStyle styleId="{5157FCB1-6E7D-40D7-BAE1-44705DCA6412}"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92CCF111-6823-43CA-8095-BC89FA3220BE}"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bold.fntdata"/><Relationship Id="rId82" Type="http://schemas.openxmlformats.org/officeDocument/2006/relationships/font" Target="fonts/CenturyGothic-boldItalic.fntdata"/><Relationship Id="rId81" Type="http://schemas.openxmlformats.org/officeDocument/2006/relationships/font" Target="fonts/CenturyGothic-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Roboto-italic.fntdata"/><Relationship Id="rId72" Type="http://schemas.openxmlformats.org/officeDocument/2006/relationships/font" Target="fonts/Roboto-bold.fntdata"/><Relationship Id="rId31" Type="http://schemas.openxmlformats.org/officeDocument/2006/relationships/slide" Target="slides/slide26.xml"/><Relationship Id="rId75" Type="http://schemas.openxmlformats.org/officeDocument/2006/relationships/font" Target="fonts/Lato-regular.fntdata"/><Relationship Id="rId30" Type="http://schemas.openxmlformats.org/officeDocument/2006/relationships/slide" Target="slides/slide25.xml"/><Relationship Id="rId74" Type="http://schemas.openxmlformats.org/officeDocument/2006/relationships/font" Target="fonts/Roboto-boldItalic.fntdata"/><Relationship Id="rId33" Type="http://schemas.openxmlformats.org/officeDocument/2006/relationships/slide" Target="slides/slide28.xml"/><Relationship Id="rId77" Type="http://schemas.openxmlformats.org/officeDocument/2006/relationships/font" Target="fonts/Lato-italic.fntdata"/><Relationship Id="rId32" Type="http://schemas.openxmlformats.org/officeDocument/2006/relationships/slide" Target="slides/slide27.xml"/><Relationship Id="rId76" Type="http://schemas.openxmlformats.org/officeDocument/2006/relationships/font" Target="fonts/Lato-bold.fntdata"/><Relationship Id="rId35" Type="http://schemas.openxmlformats.org/officeDocument/2006/relationships/slide" Target="slides/slide30.xml"/><Relationship Id="rId79" Type="http://schemas.openxmlformats.org/officeDocument/2006/relationships/font" Target="fonts/CenturyGothic-regular.fntdata"/><Relationship Id="rId34" Type="http://schemas.openxmlformats.org/officeDocument/2006/relationships/slide" Target="slides/slide29.xml"/><Relationship Id="rId78" Type="http://schemas.openxmlformats.org/officeDocument/2006/relationships/font" Target="fonts/Lato-boldItalic.fntdata"/><Relationship Id="rId71" Type="http://schemas.openxmlformats.org/officeDocument/2006/relationships/font" Target="fonts/Roboto-regular.fntdata"/><Relationship Id="rId70" Type="http://schemas.openxmlformats.org/officeDocument/2006/relationships/font" Target="fonts/Raleway-boldItalic.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font" Target="fonts/Raleway-bold.fntdata"/><Relationship Id="rId23" Type="http://schemas.openxmlformats.org/officeDocument/2006/relationships/slide" Target="slides/slide18.xml"/><Relationship Id="rId67" Type="http://schemas.openxmlformats.org/officeDocument/2006/relationships/font" Target="fonts/Raleway-regular.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Raleway-italic.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7840" cy="466434"/>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938" y="0"/>
            <a:ext cx="3037840" cy="466434"/>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01040" y="4473892"/>
            <a:ext cx="5608320" cy="3660458"/>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3037840" cy="466433"/>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938" y="8829967"/>
            <a:ext cx="3037840" cy="466433"/>
          </a:xfrm>
          <a:prstGeom prst="rect">
            <a:avLst/>
          </a:prstGeom>
          <a:noFill/>
          <a:ln>
            <a:noFill/>
          </a:ln>
        </p:spPr>
        <p:txBody>
          <a:bodyPr anchorCtr="0" anchor="b" bIns="46575" lIns="93175" spcFirstLastPara="1" rIns="93175" wrap="square" tIns="46575">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1:notes"/>
          <p:cNvSpPr txBox="1"/>
          <p:nvPr>
            <p:ph idx="1" type="body"/>
          </p:nvPr>
        </p:nvSpPr>
        <p:spPr>
          <a:xfrm>
            <a:off x="701040" y="4473892"/>
            <a:ext cx="5608320" cy="3660458"/>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400"/>
              <a:buFont typeface="Calibri"/>
              <a:buNone/>
            </a:pPr>
            <a:r>
              <a:rPr lang="en-US"/>
              <a:t>JEFF:</a:t>
            </a:r>
            <a:endParaRPr b="0" i="0" sz="1200" u="none" cap="none" strike="noStrike">
              <a:solidFill>
                <a:schemeClr val="dk1"/>
              </a:solidFill>
              <a:latin typeface="Calibri"/>
              <a:ea typeface="Calibri"/>
              <a:cs typeface="Calibri"/>
              <a:sym typeface="Calibri"/>
            </a:endParaRPr>
          </a:p>
        </p:txBody>
      </p:sp>
      <p:sp>
        <p:nvSpPr>
          <p:cNvPr id="74" name="Google Shape;74;p1: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8a5396d895_0_0:notes"/>
          <p:cNvSpPr txBox="1"/>
          <p:nvPr>
            <p:ph idx="1" type="body"/>
          </p:nvPr>
        </p:nvSpPr>
        <p:spPr>
          <a:xfrm>
            <a:off x="701040" y="4473892"/>
            <a:ext cx="5608200" cy="366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400"/>
              <a:buFont typeface="Calibri"/>
              <a:buNone/>
            </a:pPr>
            <a:r>
              <a:rPr lang="en-US"/>
              <a:t>Amon pass to Charles</a:t>
            </a:r>
            <a:endParaRPr b="0" i="0" sz="1200" u="none" cap="none" strike="noStrike">
              <a:solidFill>
                <a:schemeClr val="dk1"/>
              </a:solidFill>
              <a:latin typeface="Calibri"/>
              <a:ea typeface="Calibri"/>
              <a:cs typeface="Calibri"/>
              <a:sym typeface="Calibri"/>
            </a:endParaRPr>
          </a:p>
        </p:txBody>
      </p:sp>
      <p:sp>
        <p:nvSpPr>
          <p:cNvPr id="213" name="Google Shape;213;g8a5396d895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908e51335d_13_0:notes"/>
          <p:cNvSpPr txBox="1"/>
          <p:nvPr>
            <p:ph idx="1" type="body"/>
          </p:nvPr>
        </p:nvSpPr>
        <p:spPr>
          <a:xfrm>
            <a:off x="701040" y="4473892"/>
            <a:ext cx="5608200" cy="366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US"/>
              <a:t>CHARLES</a:t>
            </a:r>
            <a:endParaRPr/>
          </a:p>
        </p:txBody>
      </p:sp>
      <p:sp>
        <p:nvSpPr>
          <p:cNvPr id="219" name="Google Shape;219;g908e51335d_13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908e51335d_13_12: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US"/>
              <a:t>CHARLES</a:t>
            </a:r>
            <a:endParaRPr/>
          </a:p>
        </p:txBody>
      </p:sp>
      <p:sp>
        <p:nvSpPr>
          <p:cNvPr id="232" name="Google Shape;232;g908e51335d_13_12: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908e51335d_13_20: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US"/>
              <a:t>CHARLES</a:t>
            </a:r>
            <a:endParaRPr/>
          </a:p>
        </p:txBody>
      </p:sp>
      <p:sp>
        <p:nvSpPr>
          <p:cNvPr id="241" name="Google Shape;241;g908e51335d_13_2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908e51335d_13_39: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US"/>
              <a:t>CHARLES</a:t>
            </a:r>
            <a:endParaRPr/>
          </a:p>
        </p:txBody>
      </p:sp>
      <p:sp>
        <p:nvSpPr>
          <p:cNvPr id="261" name="Google Shape;261;g908e51335d_13_39: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908e51335d_13_46: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US"/>
              <a:t>CHARLES</a:t>
            </a:r>
            <a:endParaRPr/>
          </a:p>
        </p:txBody>
      </p:sp>
      <p:sp>
        <p:nvSpPr>
          <p:cNvPr id="269" name="Google Shape;269;g908e51335d_13_46: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908e51335d_13_62: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US"/>
              <a:t>CHARLES</a:t>
            </a:r>
            <a:endParaRPr/>
          </a:p>
        </p:txBody>
      </p:sp>
      <p:sp>
        <p:nvSpPr>
          <p:cNvPr id="286" name="Google Shape;286;g908e51335d_13_62: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908e51335d_13_88: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US"/>
              <a:t>CHARLES</a:t>
            </a:r>
            <a:endParaRPr/>
          </a:p>
        </p:txBody>
      </p:sp>
      <p:sp>
        <p:nvSpPr>
          <p:cNvPr id="313" name="Google Shape;313;g908e51335d_13_88: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908e51335d_13_95: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US"/>
              <a:t>CHARLES</a:t>
            </a:r>
            <a:endParaRPr/>
          </a:p>
        </p:txBody>
      </p:sp>
      <p:sp>
        <p:nvSpPr>
          <p:cNvPr id="321" name="Google Shape;321;g908e51335d_13_9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908e51335d_13_121: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400"/>
              <a:buFont typeface="Arial"/>
              <a:buNone/>
            </a:pPr>
            <a:r>
              <a:rPr lang="en-US"/>
              <a:t>CHARLES</a:t>
            </a:r>
            <a:endParaRPr/>
          </a:p>
        </p:txBody>
      </p:sp>
      <p:sp>
        <p:nvSpPr>
          <p:cNvPr id="348" name="Google Shape;348;g908e51335d_13_12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908e51335d_13_187: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80" name="Google Shape;80;g908e51335d_13_187: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rPr lang="en-US"/>
              <a:t>JEFF:</a:t>
            </a:r>
            <a:endParaRPr/>
          </a:p>
        </p:txBody>
      </p:sp>
      <p:sp>
        <p:nvSpPr>
          <p:cNvPr id="81" name="Google Shape;81;g908e51335d_13_187: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8f9a1cb3f5_1_2:notes"/>
          <p:cNvSpPr txBox="1"/>
          <p:nvPr>
            <p:ph idx="1" type="body"/>
          </p:nvPr>
        </p:nvSpPr>
        <p:spPr>
          <a:xfrm>
            <a:off x="701040" y="4473892"/>
            <a:ext cx="5608200" cy="36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SCOTT:</a:t>
            </a:r>
            <a:endParaRPr/>
          </a:p>
        </p:txBody>
      </p:sp>
      <p:sp>
        <p:nvSpPr>
          <p:cNvPr id="364" name="Google Shape;364;g8f9a1cb3f5_1_2: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g8f4b80a68a_0_20:notes"/>
          <p:cNvSpPr txBox="1"/>
          <p:nvPr>
            <p:ph idx="1" type="body"/>
          </p:nvPr>
        </p:nvSpPr>
        <p:spPr>
          <a:xfrm>
            <a:off x="701040" y="4473892"/>
            <a:ext cx="5608200" cy="36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SCOTT:</a:t>
            </a:r>
            <a:endParaRPr b="0" i="0" sz="1200" u="none" cap="none" strike="noStrike">
              <a:solidFill>
                <a:schemeClr val="dk1"/>
              </a:solidFill>
              <a:latin typeface="Calibri"/>
              <a:ea typeface="Calibri"/>
              <a:cs typeface="Calibri"/>
              <a:sym typeface="Calibri"/>
            </a:endParaRPr>
          </a:p>
        </p:txBody>
      </p:sp>
      <p:sp>
        <p:nvSpPr>
          <p:cNvPr id="372" name="Google Shape;372;g8f4b80a68a_0_2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8f4b80a68a_0_26: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8f4b80a68a_0_26: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a:p>
            <a:pPr indent="0" lvl="0" marL="0" rtl="0" algn="l">
              <a:spcBef>
                <a:spcPts val="0"/>
              </a:spcBef>
              <a:spcAft>
                <a:spcPts val="0"/>
              </a:spcAft>
              <a:buNone/>
            </a:pPr>
            <a:r>
              <a:t/>
            </a:r>
            <a:endParaRPr/>
          </a:p>
        </p:txBody>
      </p:sp>
      <p:sp>
        <p:nvSpPr>
          <p:cNvPr id="380" name="Google Shape;380;g8f4b80a68a_0_26: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908e51335d_14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908e51335d_14_0: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MATT</a:t>
            </a:r>
            <a:endParaRPr/>
          </a:p>
        </p:txBody>
      </p:sp>
      <p:sp>
        <p:nvSpPr>
          <p:cNvPr id="388" name="Google Shape;388;g908e51335d_14_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908e51335d_14_8: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908e51335d_14_8: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MATT: </a:t>
            </a:r>
            <a:r>
              <a:rPr lang="en-US"/>
              <a:t>One dataset plus one dataset</a:t>
            </a:r>
            <a:endParaRPr/>
          </a:p>
        </p:txBody>
      </p:sp>
      <p:sp>
        <p:nvSpPr>
          <p:cNvPr id="397" name="Google Shape;397;g908e51335d_14_8: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908e51335d_14_1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908e51335d_14_15: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MATT: </a:t>
            </a:r>
            <a:r>
              <a:rPr lang="en-US"/>
              <a:t>We’re getting aristotelian </a:t>
            </a:r>
            <a:endParaRPr/>
          </a:p>
        </p:txBody>
      </p:sp>
      <p:sp>
        <p:nvSpPr>
          <p:cNvPr id="405" name="Google Shape;405;g908e51335d_14_15: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908e51335d_14_2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908e51335d_14_23: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MATT: Data proliferation content does here</a:t>
            </a:r>
            <a:endParaRPr b="1">
              <a:solidFill>
                <a:srgbClr val="666666"/>
              </a:solidFill>
              <a:latin typeface="Arial"/>
              <a:ea typeface="Arial"/>
              <a:cs typeface="Arial"/>
              <a:sym typeface="Arial"/>
            </a:endParaRPr>
          </a:p>
        </p:txBody>
      </p:sp>
      <p:sp>
        <p:nvSpPr>
          <p:cNvPr id="414" name="Google Shape;414;g908e51335d_14_23: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908e51335d_14_3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908e51335d_14_30: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MATT: </a:t>
            </a:r>
            <a:r>
              <a:rPr lang="en-US" sz="1500">
                <a:solidFill>
                  <a:srgbClr val="000000"/>
                </a:solidFill>
                <a:highlight>
                  <a:srgbClr val="FFFFFF"/>
                </a:highlight>
                <a:latin typeface="Georgia"/>
                <a:ea typeface="Georgia"/>
                <a:cs typeface="Georgia"/>
                <a:sym typeface="Georgia"/>
              </a:rPr>
              <a:t>Question 1: Which credentials (degrees, certificates, microcredentials) are making a difference for underserved opportunity seekers in the workforce? By how much does postsecondary education exposure increase wages?</a:t>
            </a:r>
            <a:endParaRPr/>
          </a:p>
        </p:txBody>
      </p:sp>
      <p:sp>
        <p:nvSpPr>
          <p:cNvPr id="422" name="Google Shape;422;g908e51335d_14_3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908e51335d_14_37: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908e51335d_14_37: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MATT</a:t>
            </a:r>
            <a:endParaRPr/>
          </a:p>
        </p:txBody>
      </p:sp>
      <p:sp>
        <p:nvSpPr>
          <p:cNvPr id="430" name="Google Shape;430;g908e51335d_14_37: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908e51335d_14_4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908e51335d_14_44: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MATT: </a:t>
            </a:r>
            <a:r>
              <a:rPr lang="en-US"/>
              <a:t>And expect a seamless digital experience. This is even more true with online learning.</a:t>
            </a:r>
            <a:endParaRPr/>
          </a:p>
        </p:txBody>
      </p:sp>
      <p:sp>
        <p:nvSpPr>
          <p:cNvPr id="438" name="Google Shape;438;g908e51335d_14_44: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908e51335d_13_22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88" name="Google Shape;88;g908e51335d_13_223: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rPr lang="en-US"/>
              <a:t>JEFF:</a:t>
            </a:r>
            <a:endParaRPr/>
          </a:p>
        </p:txBody>
      </p:sp>
      <p:sp>
        <p:nvSpPr>
          <p:cNvPr id="89" name="Google Shape;89;g908e51335d_13_223:notes"/>
          <p:cNvSpPr txBox="1"/>
          <p:nvPr>
            <p:ph idx="12" type="sldNum"/>
          </p:nvPr>
        </p:nvSpPr>
        <p:spPr>
          <a:xfrm>
            <a:off x="3970938" y="8829967"/>
            <a:ext cx="3037800" cy="4665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fld id="{00000000-1234-1234-1234-123412341234}" type="slidenum">
              <a:rPr lang="en-US" sz="1400"/>
              <a:t>‹#›</a:t>
            </a:fld>
            <a:endParaRPr sz="14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908e51335d_14_5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908e51335d_14_51: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MATT: </a:t>
            </a:r>
            <a:r>
              <a:rPr lang="en-US"/>
              <a:t>Samuel Taylor Coleridge</a:t>
            </a:r>
            <a:endParaRPr b="1">
              <a:solidFill>
                <a:srgbClr val="666666"/>
              </a:solidFill>
              <a:latin typeface="Arial"/>
              <a:ea typeface="Arial"/>
              <a:cs typeface="Arial"/>
              <a:sym typeface="Arial"/>
            </a:endParaRPr>
          </a:p>
        </p:txBody>
      </p:sp>
      <p:sp>
        <p:nvSpPr>
          <p:cNvPr id="446" name="Google Shape;446;g908e51335d_14_51: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8f4b80a68a_0_48: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8f4b80a68a_0_48: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MARY:</a:t>
            </a:r>
            <a:endParaRPr/>
          </a:p>
          <a:p>
            <a:pPr indent="0" lvl="0" marL="0" rtl="0" algn="l">
              <a:spcBef>
                <a:spcPts val="0"/>
              </a:spcBef>
              <a:spcAft>
                <a:spcPts val="0"/>
              </a:spcAft>
              <a:buNone/>
            </a:pPr>
            <a:r>
              <a:rPr lang="en-US"/>
              <a:t>So what happens when data silos proliferate? Let’s talk about some cases where that happens….</a:t>
            </a:r>
            <a:endParaRPr/>
          </a:p>
        </p:txBody>
      </p:sp>
      <p:sp>
        <p:nvSpPr>
          <p:cNvPr id="454" name="Google Shape;454;g8f4b80a68a_0_48: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8f9a1cb3f5_1_1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8f9a1cb3f5_1_10: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SCOTT:</a:t>
            </a:r>
            <a:endParaRPr/>
          </a:p>
        </p:txBody>
      </p:sp>
      <p:sp>
        <p:nvSpPr>
          <p:cNvPr id="462" name="Google Shape;462;g8f9a1cb3f5_1_1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908e51335d_0_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908e51335d_0_3: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SCOTT: </a:t>
            </a:r>
            <a:r>
              <a:rPr lang="en-US" sz="1100">
                <a:solidFill>
                  <a:srgbClr val="000000"/>
                </a:solidFill>
                <a:latin typeface="Arial"/>
                <a:ea typeface="Arial"/>
                <a:cs typeface="Arial"/>
                <a:sym typeface="Arial"/>
              </a:rPr>
              <a:t>DXtera’s solution is based around:</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AutoNum type="alphaLcParenR"/>
            </a:pPr>
            <a:r>
              <a:rPr lang="en-US" sz="1100">
                <a:solidFill>
                  <a:srgbClr val="000000"/>
                </a:solidFill>
                <a:latin typeface="Arial"/>
                <a:ea typeface="Arial"/>
                <a:cs typeface="Arial"/>
                <a:sym typeface="Arial"/>
              </a:rPr>
              <a:t>A collection of data connectors to integrate with a wide-variety of educational systems</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AutoNum type="alphaLcParenR"/>
            </a:pPr>
            <a:r>
              <a:rPr lang="en-US" sz="1100">
                <a:solidFill>
                  <a:srgbClr val="000000"/>
                </a:solidFill>
                <a:latin typeface="Arial"/>
                <a:ea typeface="Arial"/>
                <a:cs typeface="Arial"/>
                <a:sym typeface="Arial"/>
              </a:rPr>
              <a:t>A centralized Data Hub to manage the data in accordance with a pre-defined model.</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AutoNum type="alphaLcParenR"/>
            </a:pPr>
            <a:r>
              <a:rPr lang="en-US" sz="1100">
                <a:solidFill>
                  <a:srgbClr val="000000"/>
                </a:solidFill>
                <a:latin typeface="Arial"/>
                <a:ea typeface="Arial"/>
                <a:cs typeface="Arial"/>
                <a:sym typeface="Arial"/>
              </a:rPr>
              <a:t>A road-tested, well-defined enterprise service and data model</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470" name="Google Shape;470;g908e51335d_0_3: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8f4b80a68a_0_62: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8f4b80a68a_0_62: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SCOTT:</a:t>
            </a:r>
            <a:endParaRPr/>
          </a:p>
          <a:p>
            <a:pPr indent="0" lvl="0" marL="0" rtl="0" algn="l">
              <a:spcBef>
                <a:spcPts val="0"/>
              </a:spcBef>
              <a:spcAft>
                <a:spcPts val="0"/>
              </a:spcAft>
              <a:buNone/>
            </a:pPr>
            <a:r>
              <a:rPr lang="en-US"/>
              <a:t>Wide data - review to add?</a:t>
            </a:r>
            <a:endParaRPr/>
          </a:p>
        </p:txBody>
      </p:sp>
      <p:sp>
        <p:nvSpPr>
          <p:cNvPr id="512" name="Google Shape;512;g8f4b80a68a_0_62: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8f5bfa4cb7_2_462: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p:txBody>
      </p:sp>
      <p:sp>
        <p:nvSpPr>
          <p:cNvPr id="518" name="Google Shape;518;g8f5bfa4cb7_2_462:notes"/>
          <p:cNvSpPr/>
          <p:nvPr>
            <p:ph idx="2" type="sldImg"/>
          </p:nvPr>
        </p:nvSpPr>
        <p:spPr>
          <a:xfrm>
            <a:off x="400125" y="698029"/>
            <a:ext cx="6210300" cy="3485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8fcf47b0a2_6_23: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p:txBody>
      </p:sp>
      <p:sp>
        <p:nvSpPr>
          <p:cNvPr id="536" name="Google Shape;536;g8fcf47b0a2_6_23:notes"/>
          <p:cNvSpPr/>
          <p:nvPr>
            <p:ph idx="2" type="sldImg"/>
          </p:nvPr>
        </p:nvSpPr>
        <p:spPr>
          <a:xfrm>
            <a:off x="400125" y="698029"/>
            <a:ext cx="6210300" cy="3485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g8f5bfa4cb7_2_496: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p:txBody>
      </p:sp>
      <p:sp>
        <p:nvSpPr>
          <p:cNvPr id="554" name="Google Shape;554;g8f5bfa4cb7_2_496:notes"/>
          <p:cNvSpPr/>
          <p:nvPr>
            <p:ph idx="2" type="sldImg"/>
          </p:nvPr>
        </p:nvSpPr>
        <p:spPr>
          <a:xfrm>
            <a:off x="400125" y="698029"/>
            <a:ext cx="6210300" cy="3485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8f4b80a68a_0_9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8f4b80a68a_0_90: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p:txBody>
      </p:sp>
      <p:sp>
        <p:nvSpPr>
          <p:cNvPr id="573" name="Google Shape;573;g8f4b80a68a_0_9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8f9a1cb3f5_1_17: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8f9a1cb3f5_1_17: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SCOTT:</a:t>
            </a:r>
            <a:endParaRPr/>
          </a:p>
        </p:txBody>
      </p:sp>
      <p:sp>
        <p:nvSpPr>
          <p:cNvPr id="581" name="Google Shape;581;g8f9a1cb3f5_1_17: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908e51335d_13_231:notes"/>
          <p:cNvSpPr/>
          <p:nvPr>
            <p:ph idx="2" type="sldImg"/>
          </p:nvPr>
        </p:nvSpPr>
        <p:spPr>
          <a:xfrm>
            <a:off x="389773" y="697230"/>
            <a:ext cx="6231600" cy="3486300"/>
          </a:xfrm>
          <a:custGeom>
            <a:rect b="b" l="l" r="r" t="t"/>
            <a:pathLst>
              <a:path extrusionOk="0" h="120000" w="120000">
                <a:moveTo>
                  <a:pt x="0" y="0"/>
                </a:moveTo>
                <a:lnTo>
                  <a:pt x="120000" y="0"/>
                </a:lnTo>
                <a:lnTo>
                  <a:pt x="120000" y="120000"/>
                </a:lnTo>
                <a:lnTo>
                  <a:pt x="0" y="120000"/>
                </a:lnTo>
                <a:close/>
              </a:path>
            </a:pathLst>
          </a:custGeom>
        </p:spPr>
      </p:sp>
      <p:sp>
        <p:nvSpPr>
          <p:cNvPr id="97" name="Google Shape;97;g908e51335d_13_231: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rPr lang="en-US"/>
              <a:t>JEFF:</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8f5bfa4cb7_2_19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8f5bfa4cb7_2_195: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SCOTT: </a:t>
            </a:r>
            <a:r>
              <a:rPr lang="en-US"/>
              <a:t>To combat data proliferation we have a number of key practices that we recommend. While this will not stop data proliferation, it will go a long way  in identifying the purpose for any given data set.</a:t>
            </a:r>
            <a:endParaRPr/>
          </a:p>
        </p:txBody>
      </p:sp>
      <p:sp>
        <p:nvSpPr>
          <p:cNvPr id="589" name="Google Shape;589;g8f5bfa4cb7_2_195: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8f5bfa4cb7_2_224: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8f5bfa4cb7_2_224: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SCOTT: </a:t>
            </a:r>
            <a:r>
              <a:rPr lang="en-US"/>
              <a:t>Here is an example of a set of data principles. Principles can vary according to the institution, but their are critical for guiding your data efforts.</a:t>
            </a:r>
            <a:endParaRPr/>
          </a:p>
          <a:p>
            <a:pPr indent="0" lvl="0" marL="0" rtl="0" algn="l">
              <a:spcBef>
                <a:spcPts val="0"/>
              </a:spcBef>
              <a:spcAft>
                <a:spcPts val="0"/>
              </a:spcAft>
              <a:buNone/>
            </a:pPr>
            <a:r>
              <a:t/>
            </a:r>
            <a:endParaRPr/>
          </a:p>
        </p:txBody>
      </p:sp>
      <p:sp>
        <p:nvSpPr>
          <p:cNvPr id="597" name="Google Shape;597;g8f5bfa4cb7_2_224: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8f4b80a68a_0_239: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604" name="Google Shape;604;g8f4b80a68a_0_239: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SCOTT: </a:t>
            </a:r>
            <a:r>
              <a:rPr lang="en-US"/>
              <a:t>The costs of poor data stewardship are significant…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Sadly this work cannot be automated, at least not in the first pass. In order for data to be useful across multiple users (as opposed to for a single set of siloed analyses), data management requires building a common language and common models around the data.</a:t>
            </a:r>
            <a:endParaRPr/>
          </a:p>
        </p:txBody>
      </p:sp>
      <p:sp>
        <p:nvSpPr>
          <p:cNvPr id="605" name="Google Shape;605;g8f4b80a68a_0_239: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8f5bfa4cb7_2_231: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p:txBody>
      </p:sp>
      <p:sp>
        <p:nvSpPr>
          <p:cNvPr id="612" name="Google Shape;612;g8f5bfa4cb7_2_231:notes"/>
          <p:cNvSpPr/>
          <p:nvPr>
            <p:ph idx="2" type="sldImg"/>
          </p:nvPr>
        </p:nvSpPr>
        <p:spPr>
          <a:xfrm>
            <a:off x="400125" y="698029"/>
            <a:ext cx="6210300" cy="3485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8f5bfa4cb7_2_479: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p:txBody>
      </p:sp>
      <p:sp>
        <p:nvSpPr>
          <p:cNvPr id="630" name="Google Shape;630;g8f5bfa4cb7_2_479:notes"/>
          <p:cNvSpPr/>
          <p:nvPr>
            <p:ph idx="2" type="sldImg"/>
          </p:nvPr>
        </p:nvSpPr>
        <p:spPr>
          <a:xfrm>
            <a:off x="400125" y="698029"/>
            <a:ext cx="6210300" cy="3485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908e51335d_14_114:notes"/>
          <p:cNvSpPr/>
          <p:nvPr>
            <p:ph idx="2" type="sldImg"/>
          </p:nvPr>
        </p:nvSpPr>
        <p:spPr>
          <a:xfrm>
            <a:off x="389467" y="697230"/>
            <a:ext cx="6231300" cy="3486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9" name="Google Shape;649;g908e51335d_14_114:notes"/>
          <p:cNvSpPr txBox="1"/>
          <p:nvPr>
            <p:ph idx="1" type="body"/>
          </p:nvPr>
        </p:nvSpPr>
        <p:spPr>
          <a:xfrm>
            <a:off x="701040" y="4415790"/>
            <a:ext cx="5608200" cy="4183500"/>
          </a:xfrm>
          <a:prstGeom prst="rect">
            <a:avLst/>
          </a:prstGeom>
          <a:noFill/>
          <a:ln>
            <a:noFill/>
          </a:ln>
        </p:spPr>
        <p:txBody>
          <a:bodyPr anchorCtr="0" anchor="t" bIns="93300" lIns="93300" spcFirstLastPara="1" rIns="93300" wrap="square" tIns="93300">
            <a:noAutofit/>
          </a:bodyPr>
          <a:lstStyle/>
          <a:p>
            <a:pPr indent="0" lvl="0" marL="0" rtl="0" algn="l">
              <a:lnSpc>
                <a:spcPct val="100000"/>
              </a:lnSpc>
              <a:spcBef>
                <a:spcPts val="0"/>
              </a:spcBef>
              <a:spcAft>
                <a:spcPts val="0"/>
              </a:spcAft>
              <a:buSzPts val="1100"/>
              <a:buNone/>
            </a:pPr>
            <a:r>
              <a:rPr lang="en-US"/>
              <a:t>MATT</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908e51335d_14_12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908e51335d_14_125: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MATT</a:t>
            </a:r>
            <a:endParaRPr/>
          </a:p>
        </p:txBody>
      </p:sp>
      <p:sp>
        <p:nvSpPr>
          <p:cNvPr id="662" name="Google Shape;662;g908e51335d_14_125: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908e51335d_14_13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668" name="Google Shape;668;g908e51335d_14_131: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MATT: Responsible data usage content goes here</a:t>
            </a:r>
            <a:endParaRPr/>
          </a:p>
        </p:txBody>
      </p:sp>
      <p:sp>
        <p:nvSpPr>
          <p:cNvPr id="669" name="Google Shape;669;g908e51335d_14_131: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908e51335d_14_138: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908e51335d_14_138: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g908e51335d_14_138: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908e51335d_14_146: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908e51335d_14_146: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MATT</a:t>
            </a:r>
            <a:endParaRPr/>
          </a:p>
        </p:txBody>
      </p:sp>
      <p:sp>
        <p:nvSpPr>
          <p:cNvPr id="686" name="Google Shape;686;g908e51335d_14_146: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908e51335d_10_6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908e51335d_10_61: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rPr lang="en-US"/>
              <a:t>JEFF:</a:t>
            </a:r>
            <a:endParaRPr/>
          </a:p>
        </p:txBody>
      </p:sp>
      <p:sp>
        <p:nvSpPr>
          <p:cNvPr id="106" name="Google Shape;106;g908e51335d_10_61: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908e51335d_14_214:notes"/>
          <p:cNvSpPr txBox="1"/>
          <p:nvPr>
            <p:ph idx="1" type="body"/>
          </p:nvPr>
        </p:nvSpPr>
        <p:spPr>
          <a:xfrm>
            <a:off x="684560" y="4394547"/>
            <a:ext cx="5476500" cy="3595800"/>
          </a:xfrm>
          <a:prstGeom prst="rect">
            <a:avLst/>
          </a:prstGeom>
          <a:noFill/>
          <a:ln>
            <a:noFill/>
          </a:ln>
        </p:spPr>
        <p:txBody>
          <a:bodyPr anchorCtr="0" anchor="t" bIns="91275" lIns="91275" spcFirstLastPara="1" rIns="91275" wrap="square" tIns="91275">
            <a:noAutofit/>
          </a:bodyPr>
          <a:lstStyle/>
          <a:p>
            <a:pPr indent="0" lvl="0" marL="0" rtl="0" algn="l">
              <a:lnSpc>
                <a:spcPct val="115000"/>
              </a:lnSpc>
              <a:spcBef>
                <a:spcPts val="0"/>
              </a:spcBef>
              <a:spcAft>
                <a:spcPts val="0"/>
              </a:spcAft>
              <a:buNone/>
            </a:pPr>
            <a:r>
              <a:t/>
            </a:r>
            <a:endParaRPr sz="2000">
              <a:latin typeface="Raleway"/>
              <a:ea typeface="Raleway"/>
              <a:cs typeface="Raleway"/>
              <a:sym typeface="Raleway"/>
            </a:endParaRPr>
          </a:p>
          <a:p>
            <a:pPr indent="-355600" lvl="1" marL="914400" rtl="0" algn="l">
              <a:lnSpc>
                <a:spcPct val="115000"/>
              </a:lnSpc>
              <a:spcBef>
                <a:spcPts val="0"/>
              </a:spcBef>
              <a:spcAft>
                <a:spcPts val="0"/>
              </a:spcAft>
              <a:buClr>
                <a:schemeClr val="dk1"/>
              </a:buClr>
              <a:buSzPts val="2000"/>
              <a:buFont typeface="Raleway"/>
              <a:buChar char="○"/>
            </a:pPr>
            <a:r>
              <a:rPr lang="en-US" sz="2000">
                <a:latin typeface="Raleway"/>
                <a:ea typeface="Raleway"/>
                <a:cs typeface="Raleway"/>
                <a:sym typeface="Raleway"/>
              </a:rPr>
              <a:t>vs. Data misuse - legally obtained, then later used for purposes outside the scope of legitimate reasons for the initial data collection (e.g., surveillance or advertising)</a:t>
            </a:r>
            <a:endParaRPr sz="2000">
              <a:latin typeface="Raleway"/>
              <a:ea typeface="Raleway"/>
              <a:cs typeface="Raleway"/>
              <a:sym typeface="Raleway"/>
            </a:endParaRPr>
          </a:p>
          <a:p>
            <a:pPr indent="-355600" lvl="1" marL="914400" rtl="0" algn="l">
              <a:lnSpc>
                <a:spcPct val="115000"/>
              </a:lnSpc>
              <a:spcBef>
                <a:spcPts val="0"/>
              </a:spcBef>
              <a:spcAft>
                <a:spcPts val="0"/>
              </a:spcAft>
              <a:buClr>
                <a:schemeClr val="dk1"/>
              </a:buClr>
              <a:buSzPts val="2000"/>
              <a:buFont typeface="Raleway"/>
              <a:buChar char="○"/>
            </a:pPr>
            <a:r>
              <a:rPr lang="en-US" sz="2000">
                <a:latin typeface="Raleway"/>
                <a:ea typeface="Raleway"/>
                <a:cs typeface="Raleway"/>
                <a:sym typeface="Raleway"/>
              </a:rPr>
              <a:t> - enter it once, use it downstream multiple ways</a:t>
            </a:r>
            <a:endParaRPr sz="2000">
              <a:latin typeface="Raleway"/>
              <a:ea typeface="Raleway"/>
              <a:cs typeface="Raleway"/>
              <a:sym typeface="Raleway"/>
            </a:endParaRPr>
          </a:p>
        </p:txBody>
      </p:sp>
      <p:sp>
        <p:nvSpPr>
          <p:cNvPr id="694" name="Google Shape;694;g908e51335d_14_214:notes"/>
          <p:cNvSpPr/>
          <p:nvPr>
            <p:ph idx="2" type="sldImg"/>
          </p:nvPr>
        </p:nvSpPr>
        <p:spPr>
          <a:xfrm>
            <a:off x="684560" y="1141441"/>
            <a:ext cx="5476500" cy="3081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8f9a1cb3f5_1_3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8f9a1cb3f5_1_31: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MARY:</a:t>
            </a:r>
            <a:endParaRPr sz="1350">
              <a:solidFill>
                <a:srgbClr val="2E2E2E"/>
              </a:solidFill>
              <a:highlight>
                <a:srgbClr val="FFFFFF"/>
              </a:highlight>
              <a:latin typeface="Arial"/>
              <a:ea typeface="Arial"/>
              <a:cs typeface="Arial"/>
              <a:sym typeface="Arial"/>
            </a:endParaRPr>
          </a:p>
          <a:p>
            <a:pPr indent="0" lvl="0" marL="0" rtl="0" algn="l">
              <a:spcBef>
                <a:spcPts val="0"/>
              </a:spcBef>
              <a:spcAft>
                <a:spcPts val="0"/>
              </a:spcAft>
              <a:buNone/>
            </a:pPr>
            <a:r>
              <a:t/>
            </a:r>
            <a:endParaRPr i="1" sz="1350">
              <a:solidFill>
                <a:srgbClr val="2E2E2E"/>
              </a:solidFill>
              <a:highlight>
                <a:srgbClr val="FFFFFF"/>
              </a:highlight>
              <a:latin typeface="Arial"/>
              <a:ea typeface="Arial"/>
              <a:cs typeface="Arial"/>
              <a:sym typeface="Arial"/>
            </a:endParaRPr>
          </a:p>
          <a:p>
            <a:pPr indent="0" lvl="0" marL="0" rtl="0" algn="l">
              <a:spcBef>
                <a:spcPts val="0"/>
              </a:spcBef>
              <a:spcAft>
                <a:spcPts val="0"/>
              </a:spcAft>
              <a:buNone/>
            </a:pPr>
            <a:r>
              <a:t/>
            </a:r>
            <a:endParaRPr i="1" sz="1350">
              <a:solidFill>
                <a:srgbClr val="2E2E2E"/>
              </a:solidFill>
              <a:highlight>
                <a:srgbClr val="FFFFFF"/>
              </a:highlight>
              <a:latin typeface="Arial"/>
              <a:ea typeface="Arial"/>
              <a:cs typeface="Arial"/>
              <a:sym typeface="Arial"/>
            </a:endParaRPr>
          </a:p>
        </p:txBody>
      </p:sp>
      <p:sp>
        <p:nvSpPr>
          <p:cNvPr id="701" name="Google Shape;701;g8f9a1cb3f5_1_31: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8f5bfa4cb7_2_536: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p:txBody>
      </p:sp>
      <p:sp>
        <p:nvSpPr>
          <p:cNvPr id="708" name="Google Shape;708;g8f5bfa4cb7_2_536:notes"/>
          <p:cNvSpPr/>
          <p:nvPr>
            <p:ph idx="2" type="sldImg"/>
          </p:nvPr>
        </p:nvSpPr>
        <p:spPr>
          <a:xfrm>
            <a:off x="400125" y="698029"/>
            <a:ext cx="6210300" cy="3485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8f5bfa4cb7_2_553:notes"/>
          <p:cNvSpPr txBox="1"/>
          <p:nvPr>
            <p:ph idx="1" type="body"/>
          </p:nvPr>
        </p:nvSpPr>
        <p:spPr>
          <a:xfrm>
            <a:off x="701040" y="4415790"/>
            <a:ext cx="5608200" cy="418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p:txBody>
      </p:sp>
      <p:sp>
        <p:nvSpPr>
          <p:cNvPr id="726" name="Google Shape;726;g8f5bfa4cb7_2_553:notes"/>
          <p:cNvSpPr/>
          <p:nvPr>
            <p:ph idx="2" type="sldImg"/>
          </p:nvPr>
        </p:nvSpPr>
        <p:spPr>
          <a:xfrm>
            <a:off x="400125" y="698029"/>
            <a:ext cx="6210300" cy="3485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8f4b80a68a_0_183: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8f4b80a68a_0_183: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p:txBody>
      </p:sp>
      <p:sp>
        <p:nvSpPr>
          <p:cNvPr id="745" name="Google Shape;745;g8f4b80a68a_0_183: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8f4b80a68a_0_19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8f4b80a68a_0_190: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p:txBody>
      </p:sp>
      <p:sp>
        <p:nvSpPr>
          <p:cNvPr id="753" name="Google Shape;753;g8f4b80a68a_0_19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8f4b80a68a_0_14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8f4b80a68a_0_141: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a:p>
            <a:pPr indent="-317500" lvl="0" marL="457200" rtl="0" algn="l">
              <a:spcBef>
                <a:spcPts val="0"/>
              </a:spcBef>
              <a:spcAft>
                <a:spcPts val="0"/>
              </a:spcAft>
              <a:buSzPts val="1400"/>
              <a:buChar char="●"/>
            </a:pPr>
            <a:r>
              <a:rPr lang="en-US"/>
              <a:t>EagleApps Adapter</a:t>
            </a:r>
            <a:endParaRPr/>
          </a:p>
          <a:p>
            <a:pPr indent="-317500" lvl="0" marL="457200" rtl="0" algn="l">
              <a:spcBef>
                <a:spcPts val="0"/>
              </a:spcBef>
              <a:spcAft>
                <a:spcPts val="0"/>
              </a:spcAft>
              <a:buSzPts val="1400"/>
              <a:buChar char="●"/>
            </a:pPr>
            <a:r>
              <a:rPr lang="en-US"/>
              <a:t>Next SIS</a:t>
            </a:r>
            <a:endParaRPr/>
          </a:p>
          <a:p>
            <a:pPr indent="-317500" lvl="0" marL="457200" rtl="0" algn="l">
              <a:spcBef>
                <a:spcPts val="0"/>
              </a:spcBef>
              <a:spcAft>
                <a:spcPts val="0"/>
              </a:spcAft>
              <a:buSzPts val="1400"/>
              <a:buChar char="●"/>
            </a:pPr>
            <a:r>
              <a:rPr lang="en-US"/>
              <a:t>LMS</a:t>
            </a:r>
            <a:endParaRPr/>
          </a:p>
        </p:txBody>
      </p:sp>
      <p:sp>
        <p:nvSpPr>
          <p:cNvPr id="760" name="Google Shape;760;g8f4b80a68a_0_141: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8f4b80a68a_0_197: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8f4b80a68a_0_197: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p:txBody>
      </p:sp>
      <p:sp>
        <p:nvSpPr>
          <p:cNvPr id="768" name="Google Shape;768;g8f4b80a68a_0_197: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8f5bfa4cb7_2_659: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775" name="Google Shape;775;g8f5bfa4cb7_2_659: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AMON:</a:t>
            </a:r>
            <a:endParaRPr/>
          </a:p>
        </p:txBody>
      </p:sp>
      <p:sp>
        <p:nvSpPr>
          <p:cNvPr id="776" name="Google Shape;776;g8f5bfa4cb7_2_659: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8f4b80a68a_0_218: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8f4b80a68a_0_218: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g8f4b80a68a_0_218: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2:notes"/>
          <p:cNvSpPr txBox="1"/>
          <p:nvPr>
            <p:ph idx="1" type="body"/>
          </p:nvPr>
        </p:nvSpPr>
        <p:spPr>
          <a:xfrm>
            <a:off x="701040" y="4473892"/>
            <a:ext cx="5608320" cy="3660458"/>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000000"/>
                </a:solidFill>
                <a:latin typeface="Arial"/>
                <a:ea typeface="Arial"/>
                <a:cs typeface="Arial"/>
                <a:sym typeface="Arial"/>
              </a:rPr>
              <a:t>AMON: This work is the result of multiple DXtera projects, the primary one being  a literature review of various Data Usage and Management studies, analysis and surveys across various media going back to 2012 including (Educause, Gardner, Stanford Work, MIT, etc.)</a:t>
            </a:r>
            <a:endParaRPr b="0" i="0" sz="1200" u="none" cap="none" strike="noStrike">
              <a:solidFill>
                <a:schemeClr val="dk1"/>
              </a:solidFill>
              <a:latin typeface="Calibri"/>
              <a:ea typeface="Calibri"/>
              <a:cs typeface="Calibri"/>
              <a:sym typeface="Calibri"/>
            </a:endParaRPr>
          </a:p>
        </p:txBody>
      </p:sp>
      <p:sp>
        <p:nvSpPr>
          <p:cNvPr id="113" name="Google Shape;113;p2: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8f4b80a68a_0_211: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8f4b80a68a_0_211: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JEFF:</a:t>
            </a:r>
            <a:endParaRPr/>
          </a:p>
        </p:txBody>
      </p:sp>
      <p:sp>
        <p:nvSpPr>
          <p:cNvPr id="791" name="Google Shape;791;g8f4b80a68a_0_211: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8f4b80a68a_0_225: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8f4b80a68a_0_225: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g8f4b80a68a_0_225: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8f4c6f7bb8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8f4c6f7bb8_0_0: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000000"/>
                </a:solidFill>
                <a:latin typeface="Arial"/>
                <a:ea typeface="Arial"/>
                <a:cs typeface="Arial"/>
                <a:sym typeface="Arial"/>
              </a:rPr>
              <a:t>AMON:  </a:t>
            </a:r>
            <a:r>
              <a:rPr lang="en-US" sz="1100">
                <a:solidFill>
                  <a:srgbClr val="000000"/>
                </a:solidFill>
                <a:latin typeface="Arial"/>
                <a:ea typeface="Arial"/>
                <a:cs typeface="Arial"/>
                <a:sym typeface="Arial"/>
              </a:rPr>
              <a:t>We see some general data usage and management trends across both Higher Education and in general usage:</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Increased desire for data</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Frustration around data access</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Desire to use AI/automation to streamline processes</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Data resource issues</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Increase concerns around security</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A desire to move to more data-driven organization</a:t>
            </a:r>
            <a:endParaRPr sz="1100">
              <a:solidFill>
                <a:srgbClr val="000000"/>
              </a:solidFill>
              <a:latin typeface="Arial"/>
              <a:ea typeface="Arial"/>
              <a:cs typeface="Arial"/>
              <a:sym typeface="Arial"/>
            </a:endParaRPr>
          </a:p>
          <a:p>
            <a:pPr indent="-298450" lvl="0" marL="457200" rtl="0" algn="l">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Responsible data use and others</a:t>
            </a:r>
            <a:endParaRPr/>
          </a:p>
        </p:txBody>
      </p:sp>
      <p:sp>
        <p:nvSpPr>
          <p:cNvPr id="121" name="Google Shape;121;g8f4c6f7bb8_0_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8f4b80a68a_0_0: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8f4b80a68a_0_0: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000000"/>
                </a:solidFill>
                <a:latin typeface="Arial"/>
                <a:ea typeface="Arial"/>
                <a:cs typeface="Arial"/>
                <a:sym typeface="Arial"/>
              </a:rPr>
              <a:t>AMON:  </a:t>
            </a:r>
            <a:r>
              <a:rPr lang="en-US" sz="1100">
                <a:solidFill>
                  <a:srgbClr val="000000"/>
                </a:solidFill>
                <a:latin typeface="Arial"/>
                <a:ea typeface="Arial"/>
                <a:cs typeface="Arial"/>
                <a:sym typeface="Arial"/>
              </a:rPr>
              <a:t>In focusing purely on data usage and data management we can roll this up into  3 primary areas :</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Data proliferation  + Users need the right data to do their job</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Clr>
                <a:srgbClr val="000000"/>
              </a:buClr>
              <a:buSzPts val="1100"/>
              <a:buFont typeface="Arial"/>
              <a:buChar char="●"/>
            </a:pPr>
            <a:r>
              <a:rPr lang="en-US" sz="1100">
                <a:solidFill>
                  <a:srgbClr val="000000"/>
                </a:solidFill>
                <a:latin typeface="Arial"/>
                <a:ea typeface="Arial"/>
                <a:cs typeface="Arial"/>
                <a:sym typeface="Arial"/>
              </a:rPr>
              <a:t>Data Stewardship: What is good data practice/responsible use of student data</a:t>
            </a:r>
            <a:endParaRPr/>
          </a:p>
        </p:txBody>
      </p:sp>
      <p:sp>
        <p:nvSpPr>
          <p:cNvPr id="129" name="Google Shape;129;g8f4b80a68a_0_0: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8f4b80a68a_0_7:notes"/>
          <p:cNvSpPr/>
          <p:nvPr>
            <p:ph idx="2" type="sldImg"/>
          </p:nvPr>
        </p:nvSpPr>
        <p:spPr>
          <a:xfrm>
            <a:off x="717550" y="1162050"/>
            <a:ext cx="5575200" cy="31368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8f4b80a68a_0_7:notes"/>
          <p:cNvSpPr txBox="1"/>
          <p:nvPr>
            <p:ph idx="1" type="body"/>
          </p:nvPr>
        </p:nvSpPr>
        <p:spPr>
          <a:xfrm>
            <a:off x="701040" y="4473892"/>
            <a:ext cx="5608200" cy="366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solidFill>
                  <a:srgbClr val="000000"/>
                </a:solidFill>
                <a:latin typeface="Arial"/>
                <a:ea typeface="Arial"/>
                <a:cs typeface="Arial"/>
                <a:sym typeface="Arial"/>
              </a:rPr>
              <a:t>AMON:  </a:t>
            </a:r>
            <a:r>
              <a:rPr lang="en-US" sz="1100">
                <a:solidFill>
                  <a:srgbClr val="000000"/>
                </a:solidFill>
                <a:latin typeface="Arial"/>
                <a:ea typeface="Arial"/>
                <a:cs typeface="Arial"/>
                <a:sym typeface="Arial"/>
              </a:rPr>
              <a:t>The issues and opportunities that we see in the last two slides have a fundamental core issue in the higher education space: A lack of data management, governance and usage maturity</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This diagram outlines the process, and  impacts of moving to a more mature data usage, governance, and management model.</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rPr lang="en-US" sz="1100">
                <a:solidFill>
                  <a:srgbClr val="000000"/>
                </a:solidFill>
                <a:latin typeface="Arial"/>
                <a:ea typeface="Arial"/>
                <a:cs typeface="Arial"/>
                <a:sym typeface="Arial"/>
              </a:rPr>
              <a:t>All of the issues above can be seen as a lack of sophistication and maturity, and all of the associated opportunities involve  systems, tools and technologies that at least claim to optimize, streamline, or bypass the path to maturity.</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latin typeface="Arial"/>
              <a:ea typeface="Arial"/>
              <a:cs typeface="Arial"/>
              <a:sym typeface="Arial"/>
            </a:endParaRPr>
          </a:p>
          <a:p>
            <a:pPr indent="0" lvl="0" marL="0" rtl="0" algn="l">
              <a:spcBef>
                <a:spcPts val="0"/>
              </a:spcBef>
              <a:spcAft>
                <a:spcPts val="0"/>
              </a:spcAft>
              <a:buNone/>
            </a:pPr>
            <a:r>
              <a:t/>
            </a:r>
            <a:endParaRPr/>
          </a:p>
        </p:txBody>
      </p:sp>
      <p:sp>
        <p:nvSpPr>
          <p:cNvPr id="139" name="Google Shape;139;g8f4b80a68a_0_7:notes"/>
          <p:cNvSpPr txBox="1"/>
          <p:nvPr>
            <p:ph idx="12" type="sldNum"/>
          </p:nvPr>
        </p:nvSpPr>
        <p:spPr>
          <a:xfrm>
            <a:off x="3970938" y="8829967"/>
            <a:ext cx="3037800" cy="466500"/>
          </a:xfrm>
          <a:prstGeom prst="rect">
            <a:avLst/>
          </a:prstGeom>
        </p:spPr>
        <p:txBody>
          <a:bodyPr anchorCtr="0" anchor="b" bIns="46575" lIns="93175" spcFirstLastPara="1" rIns="93175" wrap="square" tIns="46575">
            <a:noAutofit/>
          </a:bodyPr>
          <a:lstStyle/>
          <a:p>
            <a:pPr indent="0" lvl="0" marL="0" rtl="0" algn="r">
              <a:spcBef>
                <a:spcPts val="0"/>
              </a:spcBef>
              <a:spcAft>
                <a:spcPts val="0"/>
              </a:spcAft>
              <a:buClr>
                <a:schemeClr val="dk1"/>
              </a:buClr>
              <a:buSzPts val="1200"/>
              <a:buFont typeface="Calibri"/>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1" name="Shape 11"/>
        <p:cNvGrpSpPr/>
        <p:nvPr/>
      </p:nvGrpSpPr>
      <p:grpSpPr>
        <a:xfrm>
          <a:off x="0" y="0"/>
          <a:ext cx="0" cy="0"/>
          <a:chOff x="0" y="0"/>
          <a:chExt cx="0" cy="0"/>
        </a:xfrm>
      </p:grpSpPr>
      <p:sp>
        <p:nvSpPr>
          <p:cNvPr id="12" name="Google Shape;12;p2"/>
          <p:cNvSpPr txBox="1"/>
          <p:nvPr>
            <p:ph idx="12" type="sldNum"/>
          </p:nvPr>
        </p:nvSpPr>
        <p:spPr>
          <a:xfrm>
            <a:off x="11382614" y="6364035"/>
            <a:ext cx="6678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1pPr>
            <a:lvl2pPr indent="0" lvl="1"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2pPr>
            <a:lvl3pPr indent="0" lvl="2"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3pPr>
            <a:lvl4pPr indent="0" lvl="3"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4pPr>
            <a:lvl5pPr indent="0" lvl="4"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5pPr>
            <a:lvl6pPr indent="0" lvl="5"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6pPr>
            <a:lvl7pPr indent="0" lvl="6"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7pPr>
            <a:lvl8pPr indent="0" lvl="7"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8pPr>
            <a:lvl9pPr indent="0" lvl="8"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3" name="Google Shape;13;p2"/>
          <p:cNvPicPr preferRelativeResize="0"/>
          <p:nvPr/>
        </p:nvPicPr>
        <p:blipFill rotWithShape="1">
          <a:blip r:embed="rId2">
            <a:alphaModFix/>
          </a:blip>
          <a:srcRect b="0" l="0" r="0" t="0"/>
          <a:stretch/>
        </p:blipFill>
        <p:spPr>
          <a:xfrm>
            <a:off x="387" y="0"/>
            <a:ext cx="12191228" cy="6858001"/>
          </a:xfrm>
          <a:prstGeom prst="rect">
            <a:avLst/>
          </a:prstGeom>
          <a:noFill/>
          <a:ln>
            <a:noFill/>
          </a:ln>
        </p:spPr>
      </p:pic>
      <p:pic>
        <p:nvPicPr>
          <p:cNvPr id="14" name="Google Shape;14;p2"/>
          <p:cNvPicPr preferRelativeResize="0"/>
          <p:nvPr/>
        </p:nvPicPr>
        <p:blipFill rotWithShape="1">
          <a:blip r:embed="rId3">
            <a:alphaModFix/>
          </a:blip>
          <a:srcRect b="0" l="0" r="0" t="0"/>
          <a:stretch/>
        </p:blipFill>
        <p:spPr>
          <a:xfrm>
            <a:off x="774" y="0"/>
            <a:ext cx="12191228" cy="6858001"/>
          </a:xfrm>
          <a:prstGeom prst="rect">
            <a:avLst/>
          </a:prstGeom>
          <a:noFill/>
          <a:ln>
            <a:noFill/>
          </a:ln>
        </p:spPr>
      </p:pic>
      <p:pic>
        <p:nvPicPr>
          <p:cNvPr id="15" name="Google Shape;15;p2"/>
          <p:cNvPicPr preferRelativeResize="0"/>
          <p:nvPr/>
        </p:nvPicPr>
        <p:blipFill rotWithShape="1">
          <a:blip r:embed="rId4">
            <a:alphaModFix/>
          </a:blip>
          <a:srcRect b="0" l="0" r="0" t="0"/>
          <a:stretch/>
        </p:blipFill>
        <p:spPr>
          <a:xfrm>
            <a:off x="2577165" y="1463208"/>
            <a:ext cx="6815051" cy="2909503"/>
          </a:xfrm>
          <a:prstGeom prst="rect">
            <a:avLst/>
          </a:prstGeom>
          <a:noFill/>
          <a:ln>
            <a:noFill/>
          </a:ln>
        </p:spPr>
      </p:pic>
      <p:pic>
        <p:nvPicPr>
          <p:cNvPr id="16" name="Google Shape;16;p2"/>
          <p:cNvPicPr preferRelativeResize="0"/>
          <p:nvPr/>
        </p:nvPicPr>
        <p:blipFill rotWithShape="1">
          <a:blip r:embed="rId5">
            <a:alphaModFix/>
          </a:blip>
          <a:srcRect b="0" l="0" r="0" t="0"/>
          <a:stretch/>
        </p:blipFill>
        <p:spPr>
          <a:xfrm>
            <a:off x="2026118" y="4491993"/>
            <a:ext cx="8139765" cy="66153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rvice 2">
  <p:cSld name="Service 2">
    <p:spTree>
      <p:nvGrpSpPr>
        <p:cNvPr id="56" name="Shape 56"/>
        <p:cNvGrpSpPr/>
        <p:nvPr/>
      </p:nvGrpSpPr>
      <p:grpSpPr>
        <a:xfrm>
          <a:off x="0" y="0"/>
          <a:ext cx="0" cy="0"/>
          <a:chOff x="0" y="0"/>
          <a:chExt cx="0" cy="0"/>
        </a:xfrm>
      </p:grpSpPr>
      <p:sp>
        <p:nvSpPr>
          <p:cNvPr id="57" name="Google Shape;57;p11"/>
          <p:cNvSpPr/>
          <p:nvPr>
            <p:ph idx="2" type="pic"/>
          </p:nvPr>
        </p:nvSpPr>
        <p:spPr>
          <a:xfrm>
            <a:off x="6350000" y="0"/>
            <a:ext cx="5841900" cy="3733800"/>
          </a:xfrm>
          <a:prstGeom prst="rect">
            <a:avLst/>
          </a:prstGeom>
          <a:noFill/>
          <a:ln>
            <a:noFill/>
          </a:ln>
        </p:spPr>
        <p:txBody>
          <a:bodyPr anchorCtr="0" anchor="t" bIns="45700" lIns="91425" spcFirstLastPara="1" rIns="91425" wrap="square" tIns="45700">
            <a:noAutofit/>
          </a:bodyPr>
          <a:lstStyle>
            <a:lvl1pPr lvl="0" marR="0" rtl="0" algn="l">
              <a:spcBef>
                <a:spcPts val="220"/>
              </a:spcBef>
              <a:spcAft>
                <a:spcPts val="0"/>
              </a:spcAft>
              <a:buClr>
                <a:schemeClr val="dk1"/>
              </a:buClr>
              <a:buSzPts val="1100"/>
              <a:buFont typeface="Calibri"/>
              <a:buNone/>
              <a:defRPr b="0" i="0" sz="1100" u="none" cap="none" strike="noStrike">
                <a:solidFill>
                  <a:schemeClr val="dk1"/>
                </a:solidFill>
                <a:latin typeface="Calibri"/>
                <a:ea typeface="Calibri"/>
                <a:cs typeface="Calibri"/>
                <a:sym typeface="Calibri"/>
              </a:defRPr>
            </a:lvl1pPr>
            <a:lvl2pPr lvl="1" marR="0" rtl="0" algn="l">
              <a:spcBef>
                <a:spcPts val="220"/>
              </a:spcBef>
              <a:spcAft>
                <a:spcPts val="0"/>
              </a:spcAft>
              <a:buClr>
                <a:schemeClr val="dk1"/>
              </a:buClr>
              <a:buSzPts val="1100"/>
              <a:buFont typeface="Calibri"/>
              <a:buNone/>
              <a:defRPr b="0" i="0" sz="1100" u="none" cap="none" strike="noStrike">
                <a:solidFill>
                  <a:schemeClr val="dk1"/>
                </a:solidFill>
                <a:latin typeface="Calibri"/>
                <a:ea typeface="Calibri"/>
                <a:cs typeface="Calibri"/>
                <a:sym typeface="Calibri"/>
              </a:defRPr>
            </a:lvl2pPr>
            <a:lvl3pPr lvl="2" marR="0" rtl="0" algn="l">
              <a:spcBef>
                <a:spcPts val="220"/>
              </a:spcBef>
              <a:spcAft>
                <a:spcPts val="0"/>
              </a:spcAft>
              <a:buClr>
                <a:schemeClr val="dk1"/>
              </a:buClr>
              <a:buSzPts val="1100"/>
              <a:buFont typeface="Calibri"/>
              <a:buNone/>
              <a:defRPr b="0" i="0" sz="1100" u="none" cap="none" strike="noStrike">
                <a:solidFill>
                  <a:schemeClr val="dk1"/>
                </a:solidFill>
                <a:latin typeface="Calibri"/>
                <a:ea typeface="Calibri"/>
                <a:cs typeface="Calibri"/>
                <a:sym typeface="Calibri"/>
              </a:defRPr>
            </a:lvl3pPr>
            <a:lvl4pPr lvl="3" marR="0" rtl="0" algn="l">
              <a:spcBef>
                <a:spcPts val="220"/>
              </a:spcBef>
              <a:spcAft>
                <a:spcPts val="0"/>
              </a:spcAft>
              <a:buClr>
                <a:schemeClr val="dk1"/>
              </a:buClr>
              <a:buSzPts val="1100"/>
              <a:buFont typeface="Calibri"/>
              <a:buNone/>
              <a:defRPr b="0" i="0" sz="1100" u="none" cap="none" strike="noStrike">
                <a:solidFill>
                  <a:schemeClr val="dk1"/>
                </a:solidFill>
                <a:latin typeface="Calibri"/>
                <a:ea typeface="Calibri"/>
                <a:cs typeface="Calibri"/>
                <a:sym typeface="Calibri"/>
              </a:defRPr>
            </a:lvl4pPr>
            <a:lvl5pPr lvl="4" marR="0" rtl="0" algn="l">
              <a:spcBef>
                <a:spcPts val="220"/>
              </a:spcBef>
              <a:spcAft>
                <a:spcPts val="0"/>
              </a:spcAft>
              <a:buClr>
                <a:schemeClr val="dk1"/>
              </a:buClr>
              <a:buSzPts val="1100"/>
              <a:buFont typeface="Calibri"/>
              <a:buNone/>
              <a:defRPr b="0" i="0" sz="11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9pPr>
          </a:lstStyle>
          <a:p/>
        </p:txBody>
      </p:sp>
      <p:sp>
        <p:nvSpPr>
          <p:cNvPr id="58" name="Google Shape;58;p11"/>
          <p:cNvSpPr txBox="1"/>
          <p:nvPr>
            <p:ph idx="11" type="ftr"/>
          </p:nvPr>
        </p:nvSpPr>
        <p:spPr>
          <a:xfrm>
            <a:off x="5080000" y="6477000"/>
            <a:ext cx="3810000" cy="3048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Xtera Footer">
  <p:cSld name="1_DXtera Footer">
    <p:spTree>
      <p:nvGrpSpPr>
        <p:cNvPr id="59" name="Shape 59"/>
        <p:cNvGrpSpPr/>
        <p:nvPr/>
      </p:nvGrpSpPr>
      <p:grpSpPr>
        <a:xfrm>
          <a:off x="0" y="0"/>
          <a:ext cx="0" cy="0"/>
          <a:chOff x="0" y="0"/>
          <a:chExt cx="0" cy="0"/>
        </a:xfrm>
      </p:grpSpPr>
      <p:sp>
        <p:nvSpPr>
          <p:cNvPr id="60" name="Google Shape;60;p12"/>
          <p:cNvSpPr txBox="1"/>
          <p:nvPr>
            <p:ph idx="12" type="sldNum"/>
          </p:nvPr>
        </p:nvSpPr>
        <p:spPr>
          <a:xfrm>
            <a:off x="8956429" y="6366510"/>
            <a:ext cx="2743200" cy="365100"/>
          </a:xfrm>
          <a:prstGeom prst="rect">
            <a:avLst/>
          </a:prstGeom>
          <a:noFill/>
          <a:ln>
            <a:noFill/>
          </a:ln>
        </p:spPr>
        <p:txBody>
          <a:bodyPr anchorCtr="0" anchor="ctr" bIns="60925" lIns="121900" spcFirstLastPara="1" rIns="121900" wrap="square" tIns="60925">
            <a:noAutofit/>
          </a:bodyPr>
          <a:lstStyle>
            <a:lvl1pPr indent="0" lvl="0" marL="0" marR="0" rtl="0" algn="r">
              <a:lnSpc>
                <a:spcPct val="100000"/>
              </a:lnSpc>
              <a:spcBef>
                <a:spcPts val="0"/>
              </a:spcBef>
              <a:spcAft>
                <a:spcPts val="0"/>
              </a:spcAft>
              <a:buClr>
                <a:schemeClr val="accent4"/>
              </a:buClr>
              <a:buSzPts val="1300"/>
              <a:buFont typeface="Arial"/>
              <a:buNone/>
              <a:defRPr b="0" i="0" sz="1000" u="none" cap="none" strike="noStrike">
                <a:solidFill>
                  <a:srgbClr val="9B9B9B"/>
                </a:solidFill>
                <a:latin typeface="Arial"/>
                <a:ea typeface="Arial"/>
                <a:cs typeface="Arial"/>
                <a:sym typeface="Arial"/>
              </a:defRPr>
            </a:lvl1pPr>
            <a:lvl2pPr indent="0" lvl="1" marL="0" marR="0" rtl="0" algn="r">
              <a:lnSpc>
                <a:spcPct val="100000"/>
              </a:lnSpc>
              <a:spcBef>
                <a:spcPts val="0"/>
              </a:spcBef>
              <a:spcAft>
                <a:spcPts val="0"/>
              </a:spcAft>
              <a:buClr>
                <a:schemeClr val="accent4"/>
              </a:buClr>
              <a:buSzPts val="1300"/>
              <a:buFont typeface="Arial"/>
              <a:buNone/>
              <a:defRPr b="0" i="0" sz="1000" u="none" cap="none" strike="noStrike">
                <a:solidFill>
                  <a:srgbClr val="9B9B9B"/>
                </a:solidFill>
                <a:latin typeface="Arial"/>
                <a:ea typeface="Arial"/>
                <a:cs typeface="Arial"/>
                <a:sym typeface="Arial"/>
              </a:defRPr>
            </a:lvl2pPr>
            <a:lvl3pPr indent="0" lvl="2" marL="0" marR="0" rtl="0" algn="r">
              <a:lnSpc>
                <a:spcPct val="100000"/>
              </a:lnSpc>
              <a:spcBef>
                <a:spcPts val="0"/>
              </a:spcBef>
              <a:spcAft>
                <a:spcPts val="0"/>
              </a:spcAft>
              <a:buClr>
                <a:schemeClr val="accent4"/>
              </a:buClr>
              <a:buSzPts val="1300"/>
              <a:buFont typeface="Arial"/>
              <a:buNone/>
              <a:defRPr b="0" i="0" sz="1000" u="none" cap="none" strike="noStrike">
                <a:solidFill>
                  <a:srgbClr val="9B9B9B"/>
                </a:solidFill>
                <a:latin typeface="Arial"/>
                <a:ea typeface="Arial"/>
                <a:cs typeface="Arial"/>
                <a:sym typeface="Arial"/>
              </a:defRPr>
            </a:lvl3pPr>
            <a:lvl4pPr indent="0" lvl="3" marL="0" marR="0" rtl="0" algn="r">
              <a:lnSpc>
                <a:spcPct val="100000"/>
              </a:lnSpc>
              <a:spcBef>
                <a:spcPts val="0"/>
              </a:spcBef>
              <a:spcAft>
                <a:spcPts val="0"/>
              </a:spcAft>
              <a:buClr>
                <a:schemeClr val="accent4"/>
              </a:buClr>
              <a:buSzPts val="1300"/>
              <a:buFont typeface="Arial"/>
              <a:buNone/>
              <a:defRPr b="0" i="0" sz="1000" u="none" cap="none" strike="noStrike">
                <a:solidFill>
                  <a:srgbClr val="9B9B9B"/>
                </a:solidFill>
                <a:latin typeface="Arial"/>
                <a:ea typeface="Arial"/>
                <a:cs typeface="Arial"/>
                <a:sym typeface="Arial"/>
              </a:defRPr>
            </a:lvl4pPr>
            <a:lvl5pPr indent="0" lvl="4" marL="0" marR="0" rtl="0" algn="r">
              <a:lnSpc>
                <a:spcPct val="100000"/>
              </a:lnSpc>
              <a:spcBef>
                <a:spcPts val="0"/>
              </a:spcBef>
              <a:spcAft>
                <a:spcPts val="0"/>
              </a:spcAft>
              <a:buClr>
                <a:schemeClr val="accent4"/>
              </a:buClr>
              <a:buSzPts val="1300"/>
              <a:buFont typeface="Arial"/>
              <a:buNone/>
              <a:defRPr b="0" i="0" sz="1000" u="none" cap="none" strike="noStrike">
                <a:solidFill>
                  <a:srgbClr val="9B9B9B"/>
                </a:solidFill>
                <a:latin typeface="Arial"/>
                <a:ea typeface="Arial"/>
                <a:cs typeface="Arial"/>
                <a:sym typeface="Arial"/>
              </a:defRPr>
            </a:lvl5pPr>
            <a:lvl6pPr indent="0" lvl="5" marL="0" marR="0" rtl="0" algn="r">
              <a:lnSpc>
                <a:spcPct val="100000"/>
              </a:lnSpc>
              <a:spcBef>
                <a:spcPts val="0"/>
              </a:spcBef>
              <a:spcAft>
                <a:spcPts val="0"/>
              </a:spcAft>
              <a:buClr>
                <a:schemeClr val="accent4"/>
              </a:buClr>
              <a:buSzPts val="1300"/>
              <a:buFont typeface="Arial"/>
              <a:buNone/>
              <a:defRPr b="0" i="0" sz="1000" u="none" cap="none" strike="noStrike">
                <a:solidFill>
                  <a:srgbClr val="9B9B9B"/>
                </a:solidFill>
                <a:latin typeface="Arial"/>
                <a:ea typeface="Arial"/>
                <a:cs typeface="Arial"/>
                <a:sym typeface="Arial"/>
              </a:defRPr>
            </a:lvl6pPr>
            <a:lvl7pPr indent="0" lvl="6" marL="0" marR="0" rtl="0" algn="r">
              <a:lnSpc>
                <a:spcPct val="100000"/>
              </a:lnSpc>
              <a:spcBef>
                <a:spcPts val="0"/>
              </a:spcBef>
              <a:spcAft>
                <a:spcPts val="0"/>
              </a:spcAft>
              <a:buClr>
                <a:schemeClr val="accent4"/>
              </a:buClr>
              <a:buSzPts val="1300"/>
              <a:buFont typeface="Arial"/>
              <a:buNone/>
              <a:defRPr b="0" i="0" sz="1000" u="none" cap="none" strike="noStrike">
                <a:solidFill>
                  <a:srgbClr val="9B9B9B"/>
                </a:solidFill>
                <a:latin typeface="Arial"/>
                <a:ea typeface="Arial"/>
                <a:cs typeface="Arial"/>
                <a:sym typeface="Arial"/>
              </a:defRPr>
            </a:lvl7pPr>
            <a:lvl8pPr indent="0" lvl="7" marL="0" marR="0" rtl="0" algn="r">
              <a:lnSpc>
                <a:spcPct val="100000"/>
              </a:lnSpc>
              <a:spcBef>
                <a:spcPts val="0"/>
              </a:spcBef>
              <a:spcAft>
                <a:spcPts val="0"/>
              </a:spcAft>
              <a:buClr>
                <a:schemeClr val="accent4"/>
              </a:buClr>
              <a:buSzPts val="1300"/>
              <a:buFont typeface="Arial"/>
              <a:buNone/>
              <a:defRPr b="0" i="0" sz="1000" u="none" cap="none" strike="noStrike">
                <a:solidFill>
                  <a:srgbClr val="9B9B9B"/>
                </a:solidFill>
                <a:latin typeface="Arial"/>
                <a:ea typeface="Arial"/>
                <a:cs typeface="Arial"/>
                <a:sym typeface="Arial"/>
              </a:defRPr>
            </a:lvl8pPr>
            <a:lvl9pPr indent="0" lvl="8" marL="0" marR="0" rtl="0" algn="r">
              <a:lnSpc>
                <a:spcPct val="100000"/>
              </a:lnSpc>
              <a:spcBef>
                <a:spcPts val="0"/>
              </a:spcBef>
              <a:spcAft>
                <a:spcPts val="0"/>
              </a:spcAft>
              <a:buClr>
                <a:schemeClr val="accent4"/>
              </a:buClr>
              <a:buSzPts val="1300"/>
              <a:buFont typeface="Arial"/>
              <a:buNone/>
              <a:defRPr b="0" i="0" sz="1000" u="none" cap="none" strike="noStrike">
                <a:solidFill>
                  <a:srgbClr val="9B9B9B"/>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1" name="Google Shape;61;p12"/>
          <p:cNvSpPr txBox="1"/>
          <p:nvPr>
            <p:ph idx="1" type="body"/>
          </p:nvPr>
        </p:nvSpPr>
        <p:spPr>
          <a:xfrm>
            <a:off x="380999" y="1194961"/>
            <a:ext cx="11318700" cy="4773900"/>
          </a:xfrm>
          <a:prstGeom prst="rect">
            <a:avLst/>
          </a:prstGeom>
          <a:noFill/>
          <a:ln>
            <a:noFill/>
          </a:ln>
        </p:spPr>
        <p:txBody>
          <a:bodyPr anchorCtr="0" anchor="t" bIns="121900" lIns="121900" spcFirstLastPara="1" rIns="121900" wrap="square" tIns="121900">
            <a:noAutofit/>
          </a:bodyPr>
          <a:lstStyle>
            <a:lvl1pPr indent="-228600" lvl="0" marL="457200" marR="0" rtl="0" algn="l">
              <a:lnSpc>
                <a:spcPct val="100000"/>
              </a:lnSpc>
              <a:spcBef>
                <a:spcPts val="500"/>
              </a:spcBef>
              <a:spcAft>
                <a:spcPts val="0"/>
              </a:spcAft>
              <a:buClr>
                <a:srgbClr val="77818F"/>
              </a:buClr>
              <a:buSzPts val="1700"/>
              <a:buFont typeface="Arial"/>
              <a:buNone/>
              <a:defRPr b="0" i="0" sz="1600" u="none" cap="none" strike="noStrike">
                <a:solidFill>
                  <a:srgbClr val="77818F"/>
                </a:solidFill>
                <a:latin typeface="Arial"/>
                <a:ea typeface="Arial"/>
                <a:cs typeface="Arial"/>
                <a:sym typeface="Arial"/>
              </a:defRPr>
            </a:lvl1pPr>
            <a:lvl2pPr indent="-361950" lvl="1" marL="914400" marR="0" rtl="0" algn="l">
              <a:lnSpc>
                <a:spcPct val="100000"/>
              </a:lnSpc>
              <a:spcBef>
                <a:spcPts val="500"/>
              </a:spcBef>
              <a:spcAft>
                <a:spcPts val="0"/>
              </a:spcAft>
              <a:buClr>
                <a:srgbClr val="77818F"/>
              </a:buClr>
              <a:buSzPts val="2100"/>
              <a:buFont typeface="Arial"/>
              <a:buChar char="–"/>
              <a:defRPr b="0" i="0" sz="1600" u="none" cap="none" strike="noStrike">
                <a:solidFill>
                  <a:srgbClr val="77818F"/>
                </a:solidFill>
                <a:latin typeface="Arial"/>
                <a:ea typeface="Arial"/>
                <a:cs typeface="Arial"/>
                <a:sym typeface="Arial"/>
              </a:defRPr>
            </a:lvl2pPr>
            <a:lvl3pPr indent="-336550" lvl="2" marL="1371600" marR="0" rtl="0" algn="l">
              <a:lnSpc>
                <a:spcPct val="100000"/>
              </a:lnSpc>
              <a:spcBef>
                <a:spcPts val="500"/>
              </a:spcBef>
              <a:spcAft>
                <a:spcPts val="0"/>
              </a:spcAft>
              <a:buClr>
                <a:srgbClr val="77818F"/>
              </a:buClr>
              <a:buSzPts val="1700"/>
              <a:buFont typeface="Arial"/>
              <a:buChar char="•"/>
              <a:defRPr b="0" i="0" sz="1600" u="none" cap="none" strike="noStrike">
                <a:solidFill>
                  <a:srgbClr val="77818F"/>
                </a:solidFill>
                <a:latin typeface="Arial"/>
                <a:ea typeface="Arial"/>
                <a:cs typeface="Arial"/>
                <a:sym typeface="Arial"/>
              </a:defRPr>
            </a:lvl3pPr>
            <a:lvl4pPr indent="-361950" lvl="3" marL="1828800" marR="0" rtl="0" algn="l">
              <a:lnSpc>
                <a:spcPct val="100000"/>
              </a:lnSpc>
              <a:spcBef>
                <a:spcPts val="500"/>
              </a:spcBef>
              <a:spcAft>
                <a:spcPts val="0"/>
              </a:spcAft>
              <a:buClr>
                <a:srgbClr val="77818F"/>
              </a:buClr>
              <a:buSzPts val="2100"/>
              <a:buFont typeface="Times"/>
              <a:buChar char="–"/>
              <a:defRPr b="0" i="0" sz="1600" u="none" cap="none" strike="noStrike">
                <a:solidFill>
                  <a:srgbClr val="77818F"/>
                </a:solidFill>
                <a:latin typeface="Arial"/>
                <a:ea typeface="Arial"/>
                <a:cs typeface="Arial"/>
                <a:sym typeface="Arial"/>
              </a:defRPr>
            </a:lvl4pPr>
            <a:lvl5pPr indent="-361950" lvl="4" marL="2286000" marR="0" rtl="0" algn="l">
              <a:lnSpc>
                <a:spcPct val="100000"/>
              </a:lnSpc>
              <a:spcBef>
                <a:spcPts val="500"/>
              </a:spcBef>
              <a:spcAft>
                <a:spcPts val="0"/>
              </a:spcAft>
              <a:buClr>
                <a:srgbClr val="77818F"/>
              </a:buClr>
              <a:buSzPts val="2100"/>
              <a:buFont typeface="Times"/>
              <a:buChar char="»"/>
              <a:defRPr b="0" i="0" sz="1600" u="none" cap="none" strike="noStrike">
                <a:solidFill>
                  <a:srgbClr val="77818F"/>
                </a:solidFill>
                <a:latin typeface="Arial"/>
                <a:ea typeface="Arial"/>
                <a:cs typeface="Arial"/>
                <a:sym typeface="Arial"/>
              </a:defRPr>
            </a:lvl5pPr>
            <a:lvl6pPr indent="-317500" lvl="5" marL="2743200" marR="0" rtl="0" algn="l">
              <a:lnSpc>
                <a:spcPct val="100000"/>
              </a:lnSpc>
              <a:spcBef>
                <a:spcPts val="200"/>
              </a:spcBef>
              <a:spcAft>
                <a:spcPts val="0"/>
              </a:spcAft>
              <a:buClr>
                <a:schemeClr val="lt2"/>
              </a:buClr>
              <a:buSzPts val="1400"/>
              <a:buFont typeface="Times"/>
              <a:buChar char="»"/>
              <a:defRPr b="0" i="0" sz="1100" u="none" cap="none" strike="noStrike">
                <a:solidFill>
                  <a:schemeClr val="lt2"/>
                </a:solidFill>
                <a:latin typeface="Arial"/>
                <a:ea typeface="Arial"/>
                <a:cs typeface="Arial"/>
                <a:sym typeface="Arial"/>
              </a:defRPr>
            </a:lvl6pPr>
            <a:lvl7pPr indent="-317500" lvl="6" marL="3200400" marR="0" rtl="0" algn="l">
              <a:lnSpc>
                <a:spcPct val="100000"/>
              </a:lnSpc>
              <a:spcBef>
                <a:spcPts val="200"/>
              </a:spcBef>
              <a:spcAft>
                <a:spcPts val="0"/>
              </a:spcAft>
              <a:buClr>
                <a:schemeClr val="lt2"/>
              </a:buClr>
              <a:buSzPts val="1400"/>
              <a:buFont typeface="Times"/>
              <a:buChar char="»"/>
              <a:defRPr b="0" i="0" sz="1100" u="none" cap="none" strike="noStrike">
                <a:solidFill>
                  <a:schemeClr val="lt2"/>
                </a:solidFill>
                <a:latin typeface="Arial"/>
                <a:ea typeface="Arial"/>
                <a:cs typeface="Arial"/>
                <a:sym typeface="Arial"/>
              </a:defRPr>
            </a:lvl7pPr>
            <a:lvl8pPr indent="-317500" lvl="7" marL="3657600" marR="0" rtl="0" algn="l">
              <a:lnSpc>
                <a:spcPct val="100000"/>
              </a:lnSpc>
              <a:spcBef>
                <a:spcPts val="200"/>
              </a:spcBef>
              <a:spcAft>
                <a:spcPts val="0"/>
              </a:spcAft>
              <a:buClr>
                <a:schemeClr val="lt2"/>
              </a:buClr>
              <a:buSzPts val="1400"/>
              <a:buFont typeface="Times"/>
              <a:buChar char="»"/>
              <a:defRPr b="0" i="0" sz="1100" u="none" cap="none" strike="noStrike">
                <a:solidFill>
                  <a:schemeClr val="lt2"/>
                </a:solidFill>
                <a:latin typeface="Arial"/>
                <a:ea typeface="Arial"/>
                <a:cs typeface="Arial"/>
                <a:sym typeface="Arial"/>
              </a:defRPr>
            </a:lvl8pPr>
            <a:lvl9pPr indent="-317500" lvl="8" marL="4114800" marR="0" rtl="0" algn="l">
              <a:lnSpc>
                <a:spcPct val="100000"/>
              </a:lnSpc>
              <a:spcBef>
                <a:spcPts val="200"/>
              </a:spcBef>
              <a:spcAft>
                <a:spcPts val="0"/>
              </a:spcAft>
              <a:buClr>
                <a:schemeClr val="lt2"/>
              </a:buClr>
              <a:buSzPts val="1400"/>
              <a:buFont typeface="Times"/>
              <a:buChar char="»"/>
              <a:defRPr b="0" i="0" sz="1100" u="none" cap="none" strike="noStrike">
                <a:solidFill>
                  <a:schemeClr val="lt2"/>
                </a:solidFill>
                <a:latin typeface="Arial"/>
                <a:ea typeface="Arial"/>
                <a:cs typeface="Arial"/>
                <a:sym typeface="Arial"/>
              </a:defRPr>
            </a:lvl9pPr>
          </a:lstStyle>
          <a:p/>
        </p:txBody>
      </p:sp>
      <p:cxnSp>
        <p:nvCxnSpPr>
          <p:cNvPr id="62" name="Google Shape;62;p12"/>
          <p:cNvCxnSpPr/>
          <p:nvPr/>
        </p:nvCxnSpPr>
        <p:spPr>
          <a:xfrm>
            <a:off x="380999" y="930584"/>
            <a:ext cx="11318700" cy="0"/>
          </a:xfrm>
          <a:prstGeom prst="straightConnector1">
            <a:avLst/>
          </a:prstGeom>
          <a:noFill/>
          <a:ln cap="flat" cmpd="sng" w="9525">
            <a:solidFill>
              <a:srgbClr val="27B3E3"/>
            </a:solidFill>
            <a:prstDash val="solid"/>
            <a:round/>
            <a:headEnd len="sm" w="sm" type="none"/>
            <a:tailEnd len="sm" w="sm" type="none"/>
          </a:ln>
        </p:spPr>
      </p:cxnSp>
      <p:cxnSp>
        <p:nvCxnSpPr>
          <p:cNvPr id="63" name="Google Shape;63;p12"/>
          <p:cNvCxnSpPr/>
          <p:nvPr/>
        </p:nvCxnSpPr>
        <p:spPr>
          <a:xfrm>
            <a:off x="380999" y="6254886"/>
            <a:ext cx="11318700" cy="0"/>
          </a:xfrm>
          <a:prstGeom prst="straightConnector1">
            <a:avLst/>
          </a:prstGeom>
          <a:noFill/>
          <a:ln cap="flat" cmpd="sng" w="9525">
            <a:solidFill>
              <a:srgbClr val="27B3E3"/>
            </a:solidFill>
            <a:prstDash val="solid"/>
            <a:round/>
            <a:headEnd len="sm" w="sm" type="none"/>
            <a:tailEnd len="sm" w="sm" type="none"/>
          </a:ln>
        </p:spPr>
      </p:cxnSp>
      <p:pic>
        <p:nvPicPr>
          <p:cNvPr id="64" name="Google Shape;64;p12"/>
          <p:cNvPicPr preferRelativeResize="0"/>
          <p:nvPr/>
        </p:nvPicPr>
        <p:blipFill rotWithShape="1">
          <a:blip r:embed="rId2">
            <a:alphaModFix/>
          </a:blip>
          <a:srcRect b="0" l="0" r="0" t="0"/>
          <a:stretch/>
        </p:blipFill>
        <p:spPr>
          <a:xfrm>
            <a:off x="380999" y="6352921"/>
            <a:ext cx="1187919" cy="507152"/>
          </a:xfrm>
          <a:prstGeom prst="rect">
            <a:avLst/>
          </a:prstGeom>
          <a:noFill/>
          <a:ln>
            <a:noFill/>
          </a:ln>
        </p:spPr>
      </p:pic>
      <p:sp>
        <p:nvSpPr>
          <p:cNvPr id="65" name="Google Shape;65;p12"/>
          <p:cNvSpPr txBox="1"/>
          <p:nvPr>
            <p:ph type="title"/>
          </p:nvPr>
        </p:nvSpPr>
        <p:spPr>
          <a:xfrm>
            <a:off x="380999" y="116156"/>
            <a:ext cx="15091500" cy="814500"/>
          </a:xfrm>
          <a:prstGeom prst="rect">
            <a:avLst/>
          </a:prstGeom>
          <a:noFill/>
          <a:ln>
            <a:noFill/>
          </a:ln>
        </p:spPr>
        <p:txBody>
          <a:bodyPr anchorCtr="0" anchor="t" bIns="121900" lIns="121900" spcFirstLastPara="1" rIns="121900" wrap="square" tIns="121900">
            <a:noAutofit/>
          </a:bodyPr>
          <a:lstStyle>
            <a:lvl1pPr lvl="0" marR="0" rtl="0" algn="l">
              <a:lnSpc>
                <a:spcPct val="100000"/>
              </a:lnSpc>
              <a:spcBef>
                <a:spcPts val="0"/>
              </a:spcBef>
              <a:spcAft>
                <a:spcPts val="0"/>
              </a:spcAft>
              <a:buClr>
                <a:srgbClr val="0B3F64"/>
              </a:buClr>
              <a:buSzPts val="4300"/>
              <a:buFont typeface="Arial"/>
              <a:buNone/>
              <a:defRPr b="0" i="0" sz="4300" u="none" cap="none" strike="noStrike">
                <a:solidFill>
                  <a:srgbClr val="0B3F64"/>
                </a:solidFill>
                <a:latin typeface="Arial"/>
                <a:ea typeface="Arial"/>
                <a:cs typeface="Arial"/>
                <a:sym typeface="Arial"/>
              </a:defRPr>
            </a:lvl1pPr>
            <a:lvl2pPr lvl="1" rtl="0">
              <a:spcBef>
                <a:spcPts val="0"/>
              </a:spcBef>
              <a:spcAft>
                <a:spcPts val="0"/>
              </a:spcAft>
              <a:buSzPts val="1900"/>
              <a:buNone/>
              <a:defRPr sz="2400"/>
            </a:lvl2pPr>
            <a:lvl3pPr lvl="2" rtl="0">
              <a:spcBef>
                <a:spcPts val="0"/>
              </a:spcBef>
              <a:spcAft>
                <a:spcPts val="0"/>
              </a:spcAft>
              <a:buSzPts val="1900"/>
              <a:buNone/>
              <a:defRPr sz="2400"/>
            </a:lvl3pPr>
            <a:lvl4pPr lvl="3" rtl="0">
              <a:spcBef>
                <a:spcPts val="0"/>
              </a:spcBef>
              <a:spcAft>
                <a:spcPts val="0"/>
              </a:spcAft>
              <a:buSzPts val="1900"/>
              <a:buNone/>
              <a:defRPr sz="2400"/>
            </a:lvl4pPr>
            <a:lvl5pPr lvl="4" rtl="0">
              <a:spcBef>
                <a:spcPts val="0"/>
              </a:spcBef>
              <a:spcAft>
                <a:spcPts val="0"/>
              </a:spcAft>
              <a:buSzPts val="1900"/>
              <a:buNone/>
              <a:defRPr sz="2400"/>
            </a:lvl5pPr>
            <a:lvl6pPr lvl="5" rtl="0">
              <a:spcBef>
                <a:spcPts val="0"/>
              </a:spcBef>
              <a:spcAft>
                <a:spcPts val="0"/>
              </a:spcAft>
              <a:buSzPts val="1900"/>
              <a:buNone/>
              <a:defRPr sz="2400"/>
            </a:lvl6pPr>
            <a:lvl7pPr lvl="6" rtl="0">
              <a:spcBef>
                <a:spcPts val="0"/>
              </a:spcBef>
              <a:spcAft>
                <a:spcPts val="0"/>
              </a:spcAft>
              <a:buSzPts val="1900"/>
              <a:buNone/>
              <a:defRPr sz="2400"/>
            </a:lvl7pPr>
            <a:lvl8pPr lvl="7" rtl="0">
              <a:spcBef>
                <a:spcPts val="0"/>
              </a:spcBef>
              <a:spcAft>
                <a:spcPts val="0"/>
              </a:spcAft>
              <a:buSzPts val="1900"/>
              <a:buNone/>
              <a:defRPr sz="2400"/>
            </a:lvl8pPr>
            <a:lvl9pPr lvl="8" rtl="0">
              <a:spcBef>
                <a:spcPts val="0"/>
              </a:spcBef>
              <a:spcAft>
                <a:spcPts val="0"/>
              </a:spcAft>
              <a:buSzPts val="1900"/>
              <a:buNone/>
              <a:defRPr sz="24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66" name="Shape 66"/>
        <p:cNvGrpSpPr/>
        <p:nvPr/>
      </p:nvGrpSpPr>
      <p:grpSpPr>
        <a:xfrm>
          <a:off x="0" y="0"/>
          <a:ext cx="0" cy="0"/>
          <a:chOff x="0" y="0"/>
          <a:chExt cx="0" cy="0"/>
        </a:xfrm>
      </p:grpSpPr>
      <p:sp>
        <p:nvSpPr>
          <p:cNvPr id="67" name="Google Shape;67;p1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lvl1pPr lvl="0" rtl="0" algn="l">
              <a:lnSpc>
                <a:spcPct val="100000"/>
              </a:lnSpc>
              <a:spcBef>
                <a:spcPts val="0"/>
              </a:spcBef>
              <a:spcAft>
                <a:spcPts val="0"/>
              </a:spcAft>
              <a:buSzPts val="3700"/>
              <a:buNone/>
              <a:defRPr sz="1900"/>
            </a:lvl1pPr>
            <a:lvl2pPr lvl="1" rtl="0" algn="l">
              <a:lnSpc>
                <a:spcPct val="100000"/>
              </a:lnSpc>
              <a:spcBef>
                <a:spcPts val="0"/>
              </a:spcBef>
              <a:spcAft>
                <a:spcPts val="0"/>
              </a:spcAft>
              <a:buSzPts val="3700"/>
              <a:buNone/>
              <a:defRPr sz="1900"/>
            </a:lvl2pPr>
            <a:lvl3pPr lvl="2" rtl="0" algn="l">
              <a:lnSpc>
                <a:spcPct val="100000"/>
              </a:lnSpc>
              <a:spcBef>
                <a:spcPts val="0"/>
              </a:spcBef>
              <a:spcAft>
                <a:spcPts val="0"/>
              </a:spcAft>
              <a:buSzPts val="3700"/>
              <a:buNone/>
              <a:defRPr sz="1900"/>
            </a:lvl3pPr>
            <a:lvl4pPr lvl="3" rtl="0" algn="l">
              <a:lnSpc>
                <a:spcPct val="100000"/>
              </a:lnSpc>
              <a:spcBef>
                <a:spcPts val="0"/>
              </a:spcBef>
              <a:spcAft>
                <a:spcPts val="0"/>
              </a:spcAft>
              <a:buSzPts val="3700"/>
              <a:buNone/>
              <a:defRPr sz="1900"/>
            </a:lvl4pPr>
            <a:lvl5pPr lvl="4" rtl="0" algn="l">
              <a:lnSpc>
                <a:spcPct val="100000"/>
              </a:lnSpc>
              <a:spcBef>
                <a:spcPts val="0"/>
              </a:spcBef>
              <a:spcAft>
                <a:spcPts val="0"/>
              </a:spcAft>
              <a:buSzPts val="3700"/>
              <a:buNone/>
              <a:defRPr sz="1900"/>
            </a:lvl5pPr>
            <a:lvl6pPr lvl="5" rtl="0" algn="l">
              <a:lnSpc>
                <a:spcPct val="100000"/>
              </a:lnSpc>
              <a:spcBef>
                <a:spcPts val="0"/>
              </a:spcBef>
              <a:spcAft>
                <a:spcPts val="0"/>
              </a:spcAft>
              <a:buSzPts val="3700"/>
              <a:buNone/>
              <a:defRPr sz="1900"/>
            </a:lvl6pPr>
            <a:lvl7pPr lvl="6" rtl="0" algn="l">
              <a:lnSpc>
                <a:spcPct val="100000"/>
              </a:lnSpc>
              <a:spcBef>
                <a:spcPts val="0"/>
              </a:spcBef>
              <a:spcAft>
                <a:spcPts val="0"/>
              </a:spcAft>
              <a:buSzPts val="3700"/>
              <a:buNone/>
              <a:defRPr sz="1900"/>
            </a:lvl7pPr>
            <a:lvl8pPr lvl="7" rtl="0" algn="l">
              <a:lnSpc>
                <a:spcPct val="100000"/>
              </a:lnSpc>
              <a:spcBef>
                <a:spcPts val="0"/>
              </a:spcBef>
              <a:spcAft>
                <a:spcPts val="0"/>
              </a:spcAft>
              <a:buSzPts val="3700"/>
              <a:buNone/>
              <a:defRPr sz="1900"/>
            </a:lvl8pPr>
            <a:lvl9pPr lvl="8" rtl="0" algn="l">
              <a:lnSpc>
                <a:spcPct val="100000"/>
              </a:lnSpc>
              <a:spcBef>
                <a:spcPts val="0"/>
              </a:spcBef>
              <a:spcAft>
                <a:spcPts val="0"/>
              </a:spcAft>
              <a:buSzPts val="3700"/>
              <a:buNone/>
              <a:defRPr sz="1900"/>
            </a:lvl9pPr>
          </a:lstStyle>
          <a:p/>
        </p:txBody>
      </p:sp>
      <p:sp>
        <p:nvSpPr>
          <p:cNvPr id="68" name="Google Shape;68;p1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Autofit/>
          </a:bodyPr>
          <a:lstStyle>
            <a:lvl1pPr indent="-381000" lvl="0" marL="457200" rtl="0" algn="l">
              <a:lnSpc>
                <a:spcPct val="115000"/>
              </a:lnSpc>
              <a:spcBef>
                <a:spcPts val="0"/>
              </a:spcBef>
              <a:spcAft>
                <a:spcPts val="0"/>
              </a:spcAft>
              <a:buSzPts val="2400"/>
              <a:buChar char="●"/>
              <a:defRPr sz="1900"/>
            </a:lvl1pPr>
            <a:lvl2pPr indent="-349250" lvl="1" marL="914400" rtl="0" algn="l">
              <a:lnSpc>
                <a:spcPct val="115000"/>
              </a:lnSpc>
              <a:spcBef>
                <a:spcPts val="2100"/>
              </a:spcBef>
              <a:spcAft>
                <a:spcPts val="0"/>
              </a:spcAft>
              <a:buSzPts val="1900"/>
              <a:buChar char="○"/>
              <a:defRPr sz="1900"/>
            </a:lvl2pPr>
            <a:lvl3pPr indent="-349250" lvl="2" marL="1371600" rtl="0" algn="l">
              <a:lnSpc>
                <a:spcPct val="115000"/>
              </a:lnSpc>
              <a:spcBef>
                <a:spcPts val="2100"/>
              </a:spcBef>
              <a:spcAft>
                <a:spcPts val="0"/>
              </a:spcAft>
              <a:buSzPts val="1900"/>
              <a:buChar char="■"/>
              <a:defRPr sz="1900"/>
            </a:lvl3pPr>
            <a:lvl4pPr indent="-349250" lvl="3" marL="1828800" rtl="0" algn="l">
              <a:lnSpc>
                <a:spcPct val="115000"/>
              </a:lnSpc>
              <a:spcBef>
                <a:spcPts val="2100"/>
              </a:spcBef>
              <a:spcAft>
                <a:spcPts val="0"/>
              </a:spcAft>
              <a:buSzPts val="1900"/>
              <a:buChar char="●"/>
              <a:defRPr sz="1900"/>
            </a:lvl4pPr>
            <a:lvl5pPr indent="-349250" lvl="4" marL="2286000" rtl="0" algn="l">
              <a:lnSpc>
                <a:spcPct val="115000"/>
              </a:lnSpc>
              <a:spcBef>
                <a:spcPts val="2100"/>
              </a:spcBef>
              <a:spcAft>
                <a:spcPts val="0"/>
              </a:spcAft>
              <a:buSzPts val="1900"/>
              <a:buChar char="○"/>
              <a:defRPr sz="1900"/>
            </a:lvl5pPr>
            <a:lvl6pPr indent="-349250" lvl="5" marL="2743200" rtl="0" algn="l">
              <a:lnSpc>
                <a:spcPct val="115000"/>
              </a:lnSpc>
              <a:spcBef>
                <a:spcPts val="2100"/>
              </a:spcBef>
              <a:spcAft>
                <a:spcPts val="0"/>
              </a:spcAft>
              <a:buSzPts val="1900"/>
              <a:buChar char="■"/>
              <a:defRPr sz="1900"/>
            </a:lvl6pPr>
            <a:lvl7pPr indent="-349250" lvl="6" marL="3200400" rtl="0" algn="l">
              <a:lnSpc>
                <a:spcPct val="115000"/>
              </a:lnSpc>
              <a:spcBef>
                <a:spcPts val="2100"/>
              </a:spcBef>
              <a:spcAft>
                <a:spcPts val="0"/>
              </a:spcAft>
              <a:buSzPts val="1900"/>
              <a:buChar char="●"/>
              <a:defRPr sz="1900"/>
            </a:lvl7pPr>
            <a:lvl8pPr indent="-349250" lvl="7" marL="3657600" rtl="0" algn="l">
              <a:lnSpc>
                <a:spcPct val="115000"/>
              </a:lnSpc>
              <a:spcBef>
                <a:spcPts val="2100"/>
              </a:spcBef>
              <a:spcAft>
                <a:spcPts val="0"/>
              </a:spcAft>
              <a:buSzPts val="1900"/>
              <a:buChar char="○"/>
              <a:defRPr sz="1900"/>
            </a:lvl8pPr>
            <a:lvl9pPr indent="-349250" lvl="8" marL="4114800" rtl="0" algn="l">
              <a:lnSpc>
                <a:spcPct val="115000"/>
              </a:lnSpc>
              <a:spcBef>
                <a:spcPts val="2100"/>
              </a:spcBef>
              <a:spcAft>
                <a:spcPts val="2100"/>
              </a:spcAft>
              <a:buSzPts val="1900"/>
              <a:buChar char="■"/>
              <a:defRPr sz="1900"/>
            </a:lvl9pPr>
          </a:lstStyle>
          <a:p/>
        </p:txBody>
      </p:sp>
      <p:sp>
        <p:nvSpPr>
          <p:cNvPr id="69" name="Google Shape;69;p13"/>
          <p:cNvSpPr txBox="1"/>
          <p:nvPr>
            <p:ph idx="12" type="sldNum"/>
          </p:nvPr>
        </p:nvSpPr>
        <p:spPr>
          <a:xfrm>
            <a:off x="11296610" y="6217623"/>
            <a:ext cx="731700" cy="524700"/>
          </a:xfrm>
          <a:prstGeom prst="rect">
            <a:avLst/>
          </a:prstGeom>
          <a:noFill/>
          <a:ln>
            <a:noFill/>
          </a:ln>
        </p:spPr>
        <p:txBody>
          <a:bodyPr anchorCtr="0" anchor="ctr" bIns="121900" lIns="121900" spcFirstLastPara="1" rIns="121900" wrap="square" tIns="121900">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0" name="Shape 70"/>
        <p:cNvGrpSpPr/>
        <p:nvPr/>
      </p:nvGrpSpPr>
      <p:grpSpPr>
        <a:xfrm>
          <a:off x="0" y="0"/>
          <a:ext cx="0" cy="0"/>
          <a:chOff x="0" y="0"/>
          <a:chExt cx="0" cy="0"/>
        </a:xfrm>
      </p:grpSpPr>
      <p:sp>
        <p:nvSpPr>
          <p:cNvPr id="71" name="Google Shape;71;p14"/>
          <p:cNvSpPr txBox="1"/>
          <p:nvPr>
            <p:ph idx="11" type="ftr"/>
          </p:nvPr>
        </p:nvSpPr>
        <p:spPr>
          <a:xfrm>
            <a:off x="4038600" y="6291700"/>
            <a:ext cx="4114800" cy="365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7F7F7F"/>
              </a:buClr>
              <a:buSzPts val="1400"/>
              <a:buFont typeface="Century Gothic"/>
              <a:buNone/>
              <a:defRPr b="1" i="0" sz="10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7" name="Shape 17"/>
        <p:cNvGrpSpPr/>
        <p:nvPr/>
      </p:nvGrpSpPr>
      <p:grpSpPr>
        <a:xfrm>
          <a:off x="0" y="0"/>
          <a:ext cx="0" cy="0"/>
          <a:chOff x="0" y="0"/>
          <a:chExt cx="0" cy="0"/>
        </a:xfrm>
      </p:grpSpPr>
      <p:sp>
        <p:nvSpPr>
          <p:cNvPr id="18" name="Google Shape;18;p3"/>
          <p:cNvSpPr txBox="1"/>
          <p:nvPr>
            <p:ph idx="12" type="sldNum"/>
          </p:nvPr>
        </p:nvSpPr>
        <p:spPr>
          <a:xfrm>
            <a:off x="11382614" y="6364035"/>
            <a:ext cx="6678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1pPr>
            <a:lvl2pPr indent="0" lvl="1"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2pPr>
            <a:lvl3pPr indent="0" lvl="2"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3pPr>
            <a:lvl4pPr indent="0" lvl="3"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4pPr>
            <a:lvl5pPr indent="0" lvl="4"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5pPr>
            <a:lvl6pPr indent="0" lvl="5"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6pPr>
            <a:lvl7pPr indent="0" lvl="6"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7pPr>
            <a:lvl8pPr indent="0" lvl="7"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8pPr>
            <a:lvl9pPr indent="0" lvl="8"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9" name="Google Shape;19;p3"/>
          <p:cNvPicPr preferRelativeResize="0"/>
          <p:nvPr/>
        </p:nvPicPr>
        <p:blipFill rotWithShape="1">
          <a:blip r:embed="rId2">
            <a:alphaModFix/>
          </a:blip>
          <a:srcRect b="0" l="0" r="0" t="0"/>
          <a:stretch/>
        </p:blipFill>
        <p:spPr>
          <a:xfrm>
            <a:off x="387" y="0"/>
            <a:ext cx="12191228" cy="6858001"/>
          </a:xfrm>
          <a:prstGeom prst="rect">
            <a:avLst/>
          </a:prstGeom>
          <a:noFill/>
          <a:ln>
            <a:noFill/>
          </a:ln>
        </p:spPr>
      </p:pic>
      <p:pic>
        <p:nvPicPr>
          <p:cNvPr id="20" name="Google Shape;20;p3"/>
          <p:cNvPicPr preferRelativeResize="0"/>
          <p:nvPr/>
        </p:nvPicPr>
        <p:blipFill rotWithShape="1">
          <a:blip r:embed="rId3">
            <a:alphaModFix/>
          </a:blip>
          <a:srcRect b="0" l="0" r="0" t="0"/>
          <a:stretch/>
        </p:blipFill>
        <p:spPr>
          <a:xfrm>
            <a:off x="774" y="0"/>
            <a:ext cx="12191228" cy="6858001"/>
          </a:xfrm>
          <a:prstGeom prst="rect">
            <a:avLst/>
          </a:prstGeom>
          <a:noFill/>
          <a:ln>
            <a:noFill/>
          </a:ln>
        </p:spPr>
      </p:pic>
      <p:sp>
        <p:nvSpPr>
          <p:cNvPr id="21" name="Google Shape;21;p3"/>
          <p:cNvSpPr txBox="1"/>
          <p:nvPr>
            <p:ph type="title"/>
          </p:nvPr>
        </p:nvSpPr>
        <p:spPr>
          <a:xfrm>
            <a:off x="397918" y="2545913"/>
            <a:ext cx="11318700" cy="9501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203169"/>
              </a:buClr>
              <a:buSzPts val="1400"/>
              <a:buFont typeface="Arial"/>
              <a:buNone/>
              <a:defRPr b="0" i="0" sz="5400" u="none" cap="none" strike="noStrike">
                <a:solidFill>
                  <a:srgbClr val="203169"/>
                </a:solidFill>
                <a:latin typeface="Arial"/>
                <a:ea typeface="Arial"/>
                <a:cs typeface="Arial"/>
                <a:sym typeface="Arial"/>
              </a:defRPr>
            </a:lvl1pPr>
            <a:lvl2pPr lvl="1"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2pPr>
            <a:lvl3pPr lvl="2"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3pPr>
            <a:lvl4pPr lvl="3"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4pPr>
            <a:lvl5pPr lvl="4"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5pPr>
            <a:lvl6pPr lvl="5"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6pPr>
            <a:lvl7pPr lvl="6"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7pPr>
            <a:lvl8pPr lvl="7"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8pPr>
            <a:lvl9pPr lvl="8"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9pPr>
          </a:lstStyle>
          <a:p/>
        </p:txBody>
      </p:sp>
      <p:cxnSp>
        <p:nvCxnSpPr>
          <p:cNvPr id="22" name="Google Shape;22;p3"/>
          <p:cNvCxnSpPr/>
          <p:nvPr/>
        </p:nvCxnSpPr>
        <p:spPr>
          <a:xfrm>
            <a:off x="1575881" y="3652247"/>
            <a:ext cx="8959200" cy="0"/>
          </a:xfrm>
          <a:prstGeom prst="straightConnector1">
            <a:avLst/>
          </a:prstGeom>
          <a:noFill/>
          <a:ln cap="flat" cmpd="sng" w="22225">
            <a:solidFill>
              <a:srgbClr val="65CDE4"/>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23" name="Shape 23"/>
        <p:cNvGrpSpPr/>
        <p:nvPr/>
      </p:nvGrpSpPr>
      <p:grpSpPr>
        <a:xfrm>
          <a:off x="0" y="0"/>
          <a:ext cx="0" cy="0"/>
          <a:chOff x="0" y="0"/>
          <a:chExt cx="0" cy="0"/>
        </a:xfrm>
      </p:grpSpPr>
      <p:sp>
        <p:nvSpPr>
          <p:cNvPr id="24" name="Google Shape;24;p4"/>
          <p:cNvSpPr txBox="1"/>
          <p:nvPr>
            <p:ph idx="12" type="sldNum"/>
          </p:nvPr>
        </p:nvSpPr>
        <p:spPr>
          <a:xfrm>
            <a:off x="8956429" y="636651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1pPr>
            <a:lvl2pPr indent="0" lvl="1"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2pPr>
            <a:lvl3pPr indent="0" lvl="2"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3pPr>
            <a:lvl4pPr indent="0" lvl="3"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4pPr>
            <a:lvl5pPr indent="0" lvl="4"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5pPr>
            <a:lvl6pPr indent="0" lvl="5"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6pPr>
            <a:lvl7pPr indent="0" lvl="6"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7pPr>
            <a:lvl8pPr indent="0" lvl="7"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8pPr>
            <a:lvl9pPr indent="0" lvl="8"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5" name="Google Shape;25;p4"/>
          <p:cNvSpPr txBox="1"/>
          <p:nvPr>
            <p:ph type="title"/>
          </p:nvPr>
        </p:nvSpPr>
        <p:spPr>
          <a:xfrm>
            <a:off x="380999" y="215656"/>
            <a:ext cx="11318700" cy="610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lvl="1"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2pPr>
            <a:lvl3pPr lvl="2"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3pPr>
            <a:lvl4pPr lvl="3"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4pPr>
            <a:lvl5pPr lvl="4"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5pPr>
            <a:lvl6pPr lvl="5"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6pPr>
            <a:lvl7pPr lvl="6"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7pPr>
            <a:lvl8pPr lvl="7"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8pPr>
            <a:lvl9pPr lvl="8"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9pPr>
          </a:lstStyle>
          <a:p/>
        </p:txBody>
      </p:sp>
      <p:sp>
        <p:nvSpPr>
          <p:cNvPr id="26" name="Google Shape;26;p4"/>
          <p:cNvSpPr txBox="1"/>
          <p:nvPr>
            <p:ph idx="1" type="body"/>
          </p:nvPr>
        </p:nvSpPr>
        <p:spPr>
          <a:xfrm>
            <a:off x="380998" y="1194962"/>
            <a:ext cx="11318700" cy="4773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450"/>
              </a:spcBef>
              <a:spcAft>
                <a:spcPts val="0"/>
              </a:spcAft>
              <a:buClr>
                <a:srgbClr val="77818F"/>
              </a:buClr>
              <a:buSzPts val="1280"/>
              <a:buFont typeface="Arial"/>
              <a:buNone/>
              <a:defRPr b="0" i="0" sz="1600" u="none" cap="none" strike="noStrike">
                <a:solidFill>
                  <a:srgbClr val="77818F"/>
                </a:solidFill>
                <a:latin typeface="Arial"/>
                <a:ea typeface="Arial"/>
                <a:cs typeface="Arial"/>
                <a:sym typeface="Arial"/>
              </a:defRPr>
            </a:lvl1pPr>
            <a:lvl2pPr indent="-330200" lvl="1" marL="914400" marR="0" rtl="0" algn="l">
              <a:lnSpc>
                <a:spcPct val="100000"/>
              </a:lnSpc>
              <a:spcBef>
                <a:spcPts val="450"/>
              </a:spcBef>
              <a:spcAft>
                <a:spcPts val="0"/>
              </a:spcAft>
              <a:buClr>
                <a:srgbClr val="77818F"/>
              </a:buClr>
              <a:buSzPts val="1600"/>
              <a:buFont typeface="Arial"/>
              <a:buChar char="–"/>
              <a:defRPr b="0" i="0" sz="1600" u="none" cap="none" strike="noStrike">
                <a:solidFill>
                  <a:srgbClr val="77818F"/>
                </a:solidFill>
                <a:latin typeface="Arial"/>
                <a:ea typeface="Arial"/>
                <a:cs typeface="Arial"/>
                <a:sym typeface="Arial"/>
              </a:defRPr>
            </a:lvl2pPr>
            <a:lvl3pPr indent="-309880" lvl="2" marL="1371600" marR="0" rtl="0" algn="l">
              <a:lnSpc>
                <a:spcPct val="100000"/>
              </a:lnSpc>
              <a:spcBef>
                <a:spcPts val="450"/>
              </a:spcBef>
              <a:spcAft>
                <a:spcPts val="0"/>
              </a:spcAft>
              <a:buClr>
                <a:srgbClr val="77818F"/>
              </a:buClr>
              <a:buSzPts val="1280"/>
              <a:buFont typeface="Arial"/>
              <a:buChar char="•"/>
              <a:defRPr b="0" i="0" sz="1600" u="none" cap="none" strike="noStrike">
                <a:solidFill>
                  <a:srgbClr val="77818F"/>
                </a:solidFill>
                <a:latin typeface="Arial"/>
                <a:ea typeface="Arial"/>
                <a:cs typeface="Arial"/>
                <a:sym typeface="Arial"/>
              </a:defRPr>
            </a:lvl3pPr>
            <a:lvl4pPr indent="-330200" lvl="3" marL="1828800" marR="0" rtl="0" algn="l">
              <a:lnSpc>
                <a:spcPct val="100000"/>
              </a:lnSpc>
              <a:spcBef>
                <a:spcPts val="450"/>
              </a:spcBef>
              <a:spcAft>
                <a:spcPts val="0"/>
              </a:spcAft>
              <a:buClr>
                <a:srgbClr val="77818F"/>
              </a:buClr>
              <a:buSzPts val="1600"/>
              <a:buFont typeface="Times"/>
              <a:buChar char="–"/>
              <a:defRPr b="0" i="0" sz="1600" u="none" cap="none" strike="noStrike">
                <a:solidFill>
                  <a:srgbClr val="77818F"/>
                </a:solidFill>
                <a:latin typeface="Arial"/>
                <a:ea typeface="Arial"/>
                <a:cs typeface="Arial"/>
                <a:sym typeface="Arial"/>
              </a:defRPr>
            </a:lvl4pPr>
            <a:lvl5pPr indent="-330200" lvl="4" marL="2286000" marR="0" rtl="0" algn="l">
              <a:lnSpc>
                <a:spcPct val="100000"/>
              </a:lnSpc>
              <a:spcBef>
                <a:spcPts val="450"/>
              </a:spcBef>
              <a:spcAft>
                <a:spcPts val="0"/>
              </a:spcAft>
              <a:buClr>
                <a:srgbClr val="77818F"/>
              </a:buClr>
              <a:buSzPts val="1600"/>
              <a:buFont typeface="Times"/>
              <a:buChar char="»"/>
              <a:defRPr b="0" i="0" sz="1600" u="none" cap="none" strike="noStrike">
                <a:solidFill>
                  <a:srgbClr val="77818F"/>
                </a:solidFill>
                <a:latin typeface="Arial"/>
                <a:ea typeface="Arial"/>
                <a:cs typeface="Arial"/>
                <a:sym typeface="Arial"/>
              </a:defRPr>
            </a:lvl5pPr>
            <a:lvl6pPr indent="-295275" lvl="5" marL="27432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6pPr>
            <a:lvl7pPr indent="-295275" lvl="6" marL="32004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7pPr>
            <a:lvl8pPr indent="-295275" lvl="7" marL="36576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8pPr>
            <a:lvl9pPr indent="-295275" lvl="8" marL="41148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9pPr>
          </a:lstStyle>
          <a:p/>
        </p:txBody>
      </p:sp>
      <p:cxnSp>
        <p:nvCxnSpPr>
          <p:cNvPr id="27" name="Google Shape;27;p4"/>
          <p:cNvCxnSpPr/>
          <p:nvPr/>
        </p:nvCxnSpPr>
        <p:spPr>
          <a:xfrm>
            <a:off x="380998" y="930584"/>
            <a:ext cx="11318700" cy="0"/>
          </a:xfrm>
          <a:prstGeom prst="straightConnector1">
            <a:avLst/>
          </a:prstGeom>
          <a:noFill/>
          <a:ln cap="flat" cmpd="sng" w="9525">
            <a:solidFill>
              <a:schemeClr val="accent2"/>
            </a:solidFill>
            <a:prstDash val="solid"/>
            <a:round/>
            <a:headEnd len="sm" w="sm" type="none"/>
            <a:tailEnd len="sm" w="sm" type="none"/>
          </a:ln>
        </p:spPr>
      </p:cxnSp>
      <p:cxnSp>
        <p:nvCxnSpPr>
          <p:cNvPr id="28" name="Google Shape;28;p4"/>
          <p:cNvCxnSpPr/>
          <p:nvPr/>
        </p:nvCxnSpPr>
        <p:spPr>
          <a:xfrm>
            <a:off x="380998" y="6254886"/>
            <a:ext cx="11318700" cy="0"/>
          </a:xfrm>
          <a:prstGeom prst="straightConnector1">
            <a:avLst/>
          </a:prstGeom>
          <a:noFill/>
          <a:ln cap="flat" cmpd="sng" w="9525">
            <a:solidFill>
              <a:schemeClr val="accent2"/>
            </a:solidFill>
            <a:prstDash val="solid"/>
            <a:round/>
            <a:headEnd len="sm" w="sm" type="none"/>
            <a:tailEnd len="sm" w="sm" type="none"/>
          </a:ln>
        </p:spPr>
      </p:cxnSp>
      <p:pic>
        <p:nvPicPr>
          <p:cNvPr id="29" name="Google Shape;29;p4"/>
          <p:cNvPicPr preferRelativeResize="0"/>
          <p:nvPr/>
        </p:nvPicPr>
        <p:blipFill rotWithShape="1">
          <a:blip r:embed="rId2">
            <a:alphaModFix/>
          </a:blip>
          <a:srcRect b="0" l="0" r="0" t="0"/>
          <a:stretch/>
        </p:blipFill>
        <p:spPr>
          <a:xfrm>
            <a:off x="380998" y="6352921"/>
            <a:ext cx="1187921" cy="5071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30" name="Shape 30"/>
        <p:cNvGrpSpPr/>
        <p:nvPr/>
      </p:nvGrpSpPr>
      <p:grpSpPr>
        <a:xfrm>
          <a:off x="0" y="0"/>
          <a:ext cx="0" cy="0"/>
          <a:chOff x="0" y="0"/>
          <a:chExt cx="0" cy="0"/>
        </a:xfrm>
      </p:grpSpPr>
      <p:sp>
        <p:nvSpPr>
          <p:cNvPr id="31" name="Google Shape;31;p5"/>
          <p:cNvSpPr txBox="1"/>
          <p:nvPr>
            <p:ph idx="12" type="sldNum"/>
          </p:nvPr>
        </p:nvSpPr>
        <p:spPr>
          <a:xfrm>
            <a:off x="8956429" y="636651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1pPr>
            <a:lvl2pPr indent="0" lvl="1"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2pPr>
            <a:lvl3pPr indent="0" lvl="2"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3pPr>
            <a:lvl4pPr indent="0" lvl="3"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4pPr>
            <a:lvl5pPr indent="0" lvl="4"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5pPr>
            <a:lvl6pPr indent="0" lvl="5"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6pPr>
            <a:lvl7pPr indent="0" lvl="6"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7pPr>
            <a:lvl8pPr indent="0" lvl="7"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8pPr>
            <a:lvl9pPr indent="0" lvl="8" marL="0" marR="0" rtl="0" algn="r">
              <a:lnSpc>
                <a:spcPct val="100000"/>
              </a:lnSpc>
              <a:spcBef>
                <a:spcPts val="0"/>
              </a:spcBef>
              <a:spcAft>
                <a:spcPts val="0"/>
              </a:spcAft>
              <a:buClr>
                <a:schemeClr val="accent4"/>
              </a:buClr>
              <a:buSzPts val="1000"/>
              <a:buFont typeface="Arial"/>
              <a:buNone/>
              <a:defRPr b="0" i="0" sz="1000" u="none" cap="none" strike="noStrike">
                <a:solidFill>
                  <a:schemeClr val="accent4"/>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2" name="Google Shape;32;p5"/>
          <p:cNvSpPr txBox="1"/>
          <p:nvPr>
            <p:ph type="title"/>
          </p:nvPr>
        </p:nvSpPr>
        <p:spPr>
          <a:xfrm>
            <a:off x="380999" y="215656"/>
            <a:ext cx="11318700" cy="610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lvl="1"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2pPr>
            <a:lvl3pPr lvl="2"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3pPr>
            <a:lvl4pPr lvl="3"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4pPr>
            <a:lvl5pPr lvl="4"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5pPr>
            <a:lvl6pPr lvl="5"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6pPr>
            <a:lvl7pPr lvl="6"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7pPr>
            <a:lvl8pPr lvl="7"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8pPr>
            <a:lvl9pPr lvl="8"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9pPr>
          </a:lstStyle>
          <a:p/>
        </p:txBody>
      </p:sp>
      <p:sp>
        <p:nvSpPr>
          <p:cNvPr id="33" name="Google Shape;33;p5"/>
          <p:cNvSpPr txBox="1"/>
          <p:nvPr>
            <p:ph idx="1" type="body"/>
          </p:nvPr>
        </p:nvSpPr>
        <p:spPr>
          <a:xfrm>
            <a:off x="380998" y="1194962"/>
            <a:ext cx="11318700" cy="4773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450"/>
              </a:spcBef>
              <a:spcAft>
                <a:spcPts val="0"/>
              </a:spcAft>
              <a:buClr>
                <a:srgbClr val="77818F"/>
              </a:buClr>
              <a:buSzPts val="1280"/>
              <a:buFont typeface="Arial"/>
              <a:buNone/>
              <a:defRPr b="0" i="0" sz="1600" u="none" cap="none" strike="noStrike">
                <a:solidFill>
                  <a:srgbClr val="77818F"/>
                </a:solidFill>
                <a:latin typeface="Arial"/>
                <a:ea typeface="Arial"/>
                <a:cs typeface="Arial"/>
                <a:sym typeface="Arial"/>
              </a:defRPr>
            </a:lvl1pPr>
            <a:lvl2pPr indent="-330200" lvl="1" marL="914400" marR="0" rtl="0" algn="l">
              <a:lnSpc>
                <a:spcPct val="100000"/>
              </a:lnSpc>
              <a:spcBef>
                <a:spcPts val="450"/>
              </a:spcBef>
              <a:spcAft>
                <a:spcPts val="0"/>
              </a:spcAft>
              <a:buClr>
                <a:srgbClr val="77818F"/>
              </a:buClr>
              <a:buSzPts val="1600"/>
              <a:buFont typeface="Arial"/>
              <a:buChar char="–"/>
              <a:defRPr b="0" i="0" sz="1600" u="none" cap="none" strike="noStrike">
                <a:solidFill>
                  <a:srgbClr val="77818F"/>
                </a:solidFill>
                <a:latin typeface="Arial"/>
                <a:ea typeface="Arial"/>
                <a:cs typeface="Arial"/>
                <a:sym typeface="Arial"/>
              </a:defRPr>
            </a:lvl2pPr>
            <a:lvl3pPr indent="-309880" lvl="2" marL="1371600" marR="0" rtl="0" algn="l">
              <a:lnSpc>
                <a:spcPct val="100000"/>
              </a:lnSpc>
              <a:spcBef>
                <a:spcPts val="450"/>
              </a:spcBef>
              <a:spcAft>
                <a:spcPts val="0"/>
              </a:spcAft>
              <a:buClr>
                <a:srgbClr val="77818F"/>
              </a:buClr>
              <a:buSzPts val="1280"/>
              <a:buFont typeface="Arial"/>
              <a:buChar char="•"/>
              <a:defRPr b="0" i="0" sz="1600" u="none" cap="none" strike="noStrike">
                <a:solidFill>
                  <a:srgbClr val="77818F"/>
                </a:solidFill>
                <a:latin typeface="Arial"/>
                <a:ea typeface="Arial"/>
                <a:cs typeface="Arial"/>
                <a:sym typeface="Arial"/>
              </a:defRPr>
            </a:lvl3pPr>
            <a:lvl4pPr indent="-330200" lvl="3" marL="1828800" marR="0" rtl="0" algn="l">
              <a:lnSpc>
                <a:spcPct val="100000"/>
              </a:lnSpc>
              <a:spcBef>
                <a:spcPts val="450"/>
              </a:spcBef>
              <a:spcAft>
                <a:spcPts val="0"/>
              </a:spcAft>
              <a:buClr>
                <a:srgbClr val="77818F"/>
              </a:buClr>
              <a:buSzPts val="1600"/>
              <a:buFont typeface="Times"/>
              <a:buChar char="–"/>
              <a:defRPr b="0" i="0" sz="1600" u="none" cap="none" strike="noStrike">
                <a:solidFill>
                  <a:srgbClr val="77818F"/>
                </a:solidFill>
                <a:latin typeface="Arial"/>
                <a:ea typeface="Arial"/>
                <a:cs typeface="Arial"/>
                <a:sym typeface="Arial"/>
              </a:defRPr>
            </a:lvl4pPr>
            <a:lvl5pPr indent="-330200" lvl="4" marL="2286000" marR="0" rtl="0" algn="l">
              <a:lnSpc>
                <a:spcPct val="100000"/>
              </a:lnSpc>
              <a:spcBef>
                <a:spcPts val="450"/>
              </a:spcBef>
              <a:spcAft>
                <a:spcPts val="0"/>
              </a:spcAft>
              <a:buClr>
                <a:srgbClr val="77818F"/>
              </a:buClr>
              <a:buSzPts val="1600"/>
              <a:buFont typeface="Times"/>
              <a:buChar char="»"/>
              <a:defRPr b="0" i="0" sz="1600" u="none" cap="none" strike="noStrike">
                <a:solidFill>
                  <a:srgbClr val="77818F"/>
                </a:solidFill>
                <a:latin typeface="Arial"/>
                <a:ea typeface="Arial"/>
                <a:cs typeface="Arial"/>
                <a:sym typeface="Arial"/>
              </a:defRPr>
            </a:lvl5pPr>
            <a:lvl6pPr indent="-295275" lvl="5" marL="27432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6pPr>
            <a:lvl7pPr indent="-295275" lvl="6" marL="32004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7pPr>
            <a:lvl8pPr indent="-295275" lvl="7" marL="36576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8pPr>
            <a:lvl9pPr indent="-295275" lvl="8" marL="41148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9pPr>
          </a:lstStyle>
          <a:p/>
        </p:txBody>
      </p:sp>
      <p:cxnSp>
        <p:nvCxnSpPr>
          <p:cNvPr id="34" name="Google Shape;34;p5"/>
          <p:cNvCxnSpPr/>
          <p:nvPr/>
        </p:nvCxnSpPr>
        <p:spPr>
          <a:xfrm>
            <a:off x="380998" y="6254886"/>
            <a:ext cx="11318700" cy="0"/>
          </a:xfrm>
          <a:prstGeom prst="straightConnector1">
            <a:avLst/>
          </a:prstGeom>
          <a:noFill/>
          <a:ln cap="flat" cmpd="sng" w="9525">
            <a:solidFill>
              <a:schemeClr val="accent2"/>
            </a:solidFill>
            <a:prstDash val="solid"/>
            <a:round/>
            <a:headEnd len="sm" w="sm" type="none"/>
            <a:tailEnd len="sm" w="sm" type="none"/>
          </a:ln>
        </p:spPr>
      </p:cxnSp>
      <p:pic>
        <p:nvPicPr>
          <p:cNvPr id="35" name="Google Shape;35;p5"/>
          <p:cNvPicPr preferRelativeResize="0"/>
          <p:nvPr/>
        </p:nvPicPr>
        <p:blipFill rotWithShape="1">
          <a:blip r:embed="rId2">
            <a:alphaModFix/>
          </a:blip>
          <a:srcRect b="0" l="0" r="0" t="0"/>
          <a:stretch/>
        </p:blipFill>
        <p:spPr>
          <a:xfrm>
            <a:off x="380998" y="6352921"/>
            <a:ext cx="1187921" cy="5071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6" name="Shape 36"/>
        <p:cNvGrpSpPr/>
        <p:nvPr/>
      </p:nvGrpSpPr>
      <p:grpSpPr>
        <a:xfrm>
          <a:off x="0" y="0"/>
          <a:ext cx="0" cy="0"/>
          <a:chOff x="0" y="0"/>
          <a:chExt cx="0" cy="0"/>
        </a:xfrm>
      </p:grpSpPr>
      <p:sp>
        <p:nvSpPr>
          <p:cNvPr id="37" name="Google Shape;37;p6"/>
          <p:cNvSpPr txBox="1"/>
          <p:nvPr>
            <p:ph idx="12" type="sldNum"/>
          </p:nvPr>
        </p:nvSpPr>
        <p:spPr>
          <a:xfrm>
            <a:off x="10974900" y="6290933"/>
            <a:ext cx="731700" cy="357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1pPr>
            <a:lvl2pPr indent="0" lvl="1"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2pPr>
            <a:lvl3pPr indent="0" lvl="2"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3pPr>
            <a:lvl4pPr indent="0" lvl="3"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4pPr>
            <a:lvl5pPr indent="0" lvl="4"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5pPr>
            <a:lvl6pPr indent="0" lvl="5"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6pPr>
            <a:lvl7pPr indent="0" lvl="6"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7pPr>
            <a:lvl8pPr indent="0" lvl="7"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8pPr>
            <a:lvl9pPr indent="0" lvl="8"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8" name="Google Shape;38;p6"/>
          <p:cNvSpPr txBox="1"/>
          <p:nvPr>
            <p:ph type="title"/>
          </p:nvPr>
        </p:nvSpPr>
        <p:spPr>
          <a:xfrm>
            <a:off x="468567" y="473367"/>
            <a:ext cx="11306700" cy="818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B3E3"/>
              </a:buClr>
              <a:buSzPts val="3733"/>
              <a:buFont typeface="Arial"/>
              <a:buNone/>
              <a:defRPr b="0" i="0" sz="3733" u="none" cap="none" strike="noStrike">
                <a:solidFill>
                  <a:srgbClr val="00B3E3"/>
                </a:solidFill>
                <a:latin typeface="Arial"/>
                <a:ea typeface="Arial"/>
                <a:cs typeface="Arial"/>
                <a:sym typeface="Arial"/>
              </a:defRPr>
            </a:lvl1pPr>
            <a:lvl2pPr lvl="1" marR="0" rtl="0" algn="l">
              <a:spcBef>
                <a:spcPts val="0"/>
              </a:spcBef>
              <a:spcAft>
                <a:spcPts val="0"/>
              </a:spcAft>
              <a:buClr>
                <a:srgbClr val="61C250"/>
              </a:buClr>
              <a:buSzPts val="2100"/>
              <a:buFont typeface="Georgia"/>
              <a:buNone/>
              <a:defRPr b="0" i="0" sz="2100" u="none" cap="none" strike="noStrike">
                <a:solidFill>
                  <a:srgbClr val="61C250"/>
                </a:solidFill>
                <a:latin typeface="Georgia"/>
                <a:ea typeface="Georgia"/>
                <a:cs typeface="Georgia"/>
                <a:sym typeface="Georgia"/>
              </a:defRPr>
            </a:lvl2pPr>
            <a:lvl3pPr lvl="2" marR="0" rtl="0" algn="l">
              <a:spcBef>
                <a:spcPts val="0"/>
              </a:spcBef>
              <a:spcAft>
                <a:spcPts val="0"/>
              </a:spcAft>
              <a:buClr>
                <a:srgbClr val="61C250"/>
              </a:buClr>
              <a:buSzPts val="2100"/>
              <a:buFont typeface="Georgia"/>
              <a:buNone/>
              <a:defRPr b="0" i="0" sz="2100" u="none" cap="none" strike="noStrike">
                <a:solidFill>
                  <a:srgbClr val="61C250"/>
                </a:solidFill>
                <a:latin typeface="Georgia"/>
                <a:ea typeface="Georgia"/>
                <a:cs typeface="Georgia"/>
                <a:sym typeface="Georgia"/>
              </a:defRPr>
            </a:lvl3pPr>
            <a:lvl4pPr lvl="3" marR="0" rtl="0" algn="l">
              <a:spcBef>
                <a:spcPts val="0"/>
              </a:spcBef>
              <a:spcAft>
                <a:spcPts val="0"/>
              </a:spcAft>
              <a:buClr>
                <a:srgbClr val="61C250"/>
              </a:buClr>
              <a:buSzPts val="2100"/>
              <a:buFont typeface="Georgia"/>
              <a:buNone/>
              <a:defRPr b="0" i="0" sz="2100" u="none" cap="none" strike="noStrike">
                <a:solidFill>
                  <a:srgbClr val="61C250"/>
                </a:solidFill>
                <a:latin typeface="Georgia"/>
                <a:ea typeface="Georgia"/>
                <a:cs typeface="Georgia"/>
                <a:sym typeface="Georgia"/>
              </a:defRPr>
            </a:lvl4pPr>
            <a:lvl5pPr lvl="4" marR="0" rtl="0" algn="l">
              <a:spcBef>
                <a:spcPts val="0"/>
              </a:spcBef>
              <a:spcAft>
                <a:spcPts val="0"/>
              </a:spcAft>
              <a:buClr>
                <a:srgbClr val="61C250"/>
              </a:buClr>
              <a:buSzPts val="2100"/>
              <a:buFont typeface="Georgia"/>
              <a:buNone/>
              <a:defRPr b="0" i="0" sz="2100" u="none" cap="none" strike="noStrike">
                <a:solidFill>
                  <a:srgbClr val="61C250"/>
                </a:solidFill>
                <a:latin typeface="Georgia"/>
                <a:ea typeface="Georgia"/>
                <a:cs typeface="Georgia"/>
                <a:sym typeface="Georgia"/>
              </a:defRPr>
            </a:lvl5pPr>
            <a:lvl6pPr lvl="5" marR="0" rtl="0" algn="l">
              <a:spcBef>
                <a:spcPts val="0"/>
              </a:spcBef>
              <a:spcAft>
                <a:spcPts val="0"/>
              </a:spcAft>
              <a:buClr>
                <a:srgbClr val="61C250"/>
              </a:buClr>
              <a:buSzPts val="2100"/>
              <a:buFont typeface="Georgia"/>
              <a:buNone/>
              <a:defRPr b="0" i="0" sz="2100" u="none" cap="none" strike="noStrike">
                <a:solidFill>
                  <a:srgbClr val="61C250"/>
                </a:solidFill>
                <a:latin typeface="Georgia"/>
                <a:ea typeface="Georgia"/>
                <a:cs typeface="Georgia"/>
                <a:sym typeface="Georgia"/>
              </a:defRPr>
            </a:lvl6pPr>
            <a:lvl7pPr lvl="6" marR="0" rtl="0" algn="l">
              <a:spcBef>
                <a:spcPts val="0"/>
              </a:spcBef>
              <a:spcAft>
                <a:spcPts val="0"/>
              </a:spcAft>
              <a:buClr>
                <a:srgbClr val="61C250"/>
              </a:buClr>
              <a:buSzPts val="2100"/>
              <a:buFont typeface="Georgia"/>
              <a:buNone/>
              <a:defRPr b="0" i="0" sz="2100" u="none" cap="none" strike="noStrike">
                <a:solidFill>
                  <a:srgbClr val="61C250"/>
                </a:solidFill>
                <a:latin typeface="Georgia"/>
                <a:ea typeface="Georgia"/>
                <a:cs typeface="Georgia"/>
                <a:sym typeface="Georgia"/>
              </a:defRPr>
            </a:lvl7pPr>
            <a:lvl8pPr lvl="7" marR="0" rtl="0" algn="l">
              <a:spcBef>
                <a:spcPts val="0"/>
              </a:spcBef>
              <a:spcAft>
                <a:spcPts val="0"/>
              </a:spcAft>
              <a:buClr>
                <a:srgbClr val="61C250"/>
              </a:buClr>
              <a:buSzPts val="2100"/>
              <a:buFont typeface="Georgia"/>
              <a:buNone/>
              <a:defRPr b="0" i="0" sz="2100" u="none" cap="none" strike="noStrike">
                <a:solidFill>
                  <a:srgbClr val="61C250"/>
                </a:solidFill>
                <a:latin typeface="Georgia"/>
                <a:ea typeface="Georgia"/>
                <a:cs typeface="Georgia"/>
                <a:sym typeface="Georgia"/>
              </a:defRPr>
            </a:lvl8pPr>
            <a:lvl9pPr lvl="8" marR="0" rtl="0" algn="l">
              <a:spcBef>
                <a:spcPts val="0"/>
              </a:spcBef>
              <a:spcAft>
                <a:spcPts val="0"/>
              </a:spcAft>
              <a:buClr>
                <a:srgbClr val="61C250"/>
              </a:buClr>
              <a:buSzPts val="2100"/>
              <a:buFont typeface="Georgia"/>
              <a:buNone/>
              <a:defRPr b="0" i="0" sz="2100" u="none" cap="none" strike="noStrike">
                <a:solidFill>
                  <a:srgbClr val="61C250"/>
                </a:solidFill>
                <a:latin typeface="Georgia"/>
                <a:ea typeface="Georgia"/>
                <a:cs typeface="Georgia"/>
                <a:sym typeface="Georgia"/>
              </a:defRPr>
            </a:lvl9pPr>
          </a:lstStyle>
          <a:p/>
        </p:txBody>
      </p:sp>
      <p:sp>
        <p:nvSpPr>
          <p:cNvPr id="39" name="Google Shape;39;p6"/>
          <p:cNvSpPr txBox="1"/>
          <p:nvPr>
            <p:ph idx="1" type="subTitle"/>
          </p:nvPr>
        </p:nvSpPr>
        <p:spPr>
          <a:xfrm>
            <a:off x="468567" y="1292167"/>
            <a:ext cx="11306700" cy="524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2"/>
              </a:buClr>
              <a:buSzPts val="1920"/>
              <a:buFont typeface="Arial"/>
              <a:buNone/>
              <a:defRPr b="1" i="0" sz="2400" u="none" cap="none" strike="noStrike">
                <a:solidFill>
                  <a:schemeClr val="dk2"/>
                </a:solidFill>
                <a:latin typeface="Arial"/>
                <a:ea typeface="Arial"/>
                <a:cs typeface="Arial"/>
                <a:sym typeface="Arial"/>
              </a:defRPr>
            </a:lvl1pPr>
            <a:lvl2pPr lvl="1" marR="0" rtl="0" algn="l">
              <a:lnSpc>
                <a:spcPct val="100000"/>
              </a:lnSpc>
              <a:spcBef>
                <a:spcPts val="0"/>
              </a:spcBef>
              <a:spcAft>
                <a:spcPts val="0"/>
              </a:spcAft>
              <a:buClr>
                <a:schemeClr val="dk1"/>
              </a:buClr>
              <a:buSzPts val="1350"/>
              <a:buFont typeface="Arial"/>
              <a:buNone/>
              <a:defRPr b="0" i="0" sz="135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960"/>
              <a:buFont typeface="Arial"/>
              <a:buNone/>
              <a:defRPr b="0" i="0" sz="12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050"/>
              <a:buFont typeface="Times"/>
              <a:buNone/>
              <a:defRPr b="0" i="0" sz="105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900"/>
              <a:buFont typeface="Times"/>
              <a:buNone/>
              <a:defRPr b="0" i="0" sz="9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lt2"/>
              </a:buClr>
              <a:buSzPts val="1050"/>
              <a:buFont typeface="Times"/>
              <a:buNone/>
              <a:defRPr b="0" i="0" sz="1050" u="none" cap="none" strike="noStrike">
                <a:solidFill>
                  <a:schemeClr val="lt2"/>
                </a:solidFill>
                <a:latin typeface="Arial"/>
                <a:ea typeface="Arial"/>
                <a:cs typeface="Arial"/>
                <a:sym typeface="Arial"/>
              </a:defRPr>
            </a:lvl6pPr>
            <a:lvl7pPr lvl="6" marR="0" rtl="0" algn="l">
              <a:lnSpc>
                <a:spcPct val="100000"/>
              </a:lnSpc>
              <a:spcBef>
                <a:spcPts val="0"/>
              </a:spcBef>
              <a:spcAft>
                <a:spcPts val="0"/>
              </a:spcAft>
              <a:buClr>
                <a:schemeClr val="lt2"/>
              </a:buClr>
              <a:buSzPts val="1050"/>
              <a:buFont typeface="Times"/>
              <a:buNone/>
              <a:defRPr b="0" i="0" sz="1050" u="none" cap="none" strike="noStrike">
                <a:solidFill>
                  <a:schemeClr val="lt2"/>
                </a:solidFill>
                <a:latin typeface="Arial"/>
                <a:ea typeface="Arial"/>
                <a:cs typeface="Arial"/>
                <a:sym typeface="Arial"/>
              </a:defRPr>
            </a:lvl7pPr>
            <a:lvl8pPr lvl="7" marR="0" rtl="0" algn="l">
              <a:lnSpc>
                <a:spcPct val="100000"/>
              </a:lnSpc>
              <a:spcBef>
                <a:spcPts val="0"/>
              </a:spcBef>
              <a:spcAft>
                <a:spcPts val="0"/>
              </a:spcAft>
              <a:buClr>
                <a:schemeClr val="lt2"/>
              </a:buClr>
              <a:buSzPts val="1050"/>
              <a:buFont typeface="Times"/>
              <a:buNone/>
              <a:defRPr b="0" i="0" sz="1050" u="none" cap="none" strike="noStrike">
                <a:solidFill>
                  <a:schemeClr val="lt2"/>
                </a:solidFill>
                <a:latin typeface="Arial"/>
                <a:ea typeface="Arial"/>
                <a:cs typeface="Arial"/>
                <a:sym typeface="Arial"/>
              </a:defRPr>
            </a:lvl8pPr>
            <a:lvl9pPr lvl="8" marR="0" rtl="0" algn="l">
              <a:lnSpc>
                <a:spcPct val="100000"/>
              </a:lnSpc>
              <a:spcBef>
                <a:spcPts val="0"/>
              </a:spcBef>
              <a:spcAft>
                <a:spcPts val="0"/>
              </a:spcAft>
              <a:buClr>
                <a:schemeClr val="lt2"/>
              </a:buClr>
              <a:buSzPts val="1050"/>
              <a:buFont typeface="Times"/>
              <a:buNone/>
              <a:defRPr b="0" i="0" sz="1050" u="none" cap="none" strike="noStrike">
                <a:solidFill>
                  <a:schemeClr val="lt2"/>
                </a:solidFill>
                <a:latin typeface="Arial"/>
                <a:ea typeface="Arial"/>
                <a:cs typeface="Arial"/>
                <a:sym typeface="Arial"/>
              </a:defRPr>
            </a:lvl9pPr>
          </a:lstStyle>
          <a:p/>
        </p:txBody>
      </p:sp>
      <p:sp>
        <p:nvSpPr>
          <p:cNvPr id="40" name="Google Shape;40;p6"/>
          <p:cNvSpPr txBox="1"/>
          <p:nvPr>
            <p:ph idx="2" type="body"/>
          </p:nvPr>
        </p:nvSpPr>
        <p:spPr>
          <a:xfrm>
            <a:off x="468567" y="1816967"/>
            <a:ext cx="11238000" cy="4279200"/>
          </a:xfrm>
          <a:prstGeom prst="rect">
            <a:avLst/>
          </a:prstGeom>
          <a:noFill/>
          <a:ln>
            <a:noFill/>
          </a:ln>
        </p:spPr>
        <p:txBody>
          <a:bodyPr anchorCtr="0" anchor="t" bIns="91425" lIns="91425" spcFirstLastPara="1" rIns="91425" wrap="square" tIns="91425">
            <a:noAutofit/>
          </a:bodyPr>
          <a:lstStyle>
            <a:lvl1pPr indent="-364045" lvl="0" marL="457200" marR="0" rtl="0" algn="l">
              <a:lnSpc>
                <a:spcPct val="100000"/>
              </a:lnSpc>
              <a:spcBef>
                <a:spcPts val="0"/>
              </a:spcBef>
              <a:spcAft>
                <a:spcPts val="0"/>
              </a:spcAft>
              <a:buClr>
                <a:schemeClr val="dk2"/>
              </a:buClr>
              <a:buSzPts val="2133"/>
              <a:buFont typeface="Arial"/>
              <a:buChar char="●"/>
              <a:defRPr b="0" i="0" sz="2133" u="none" cap="none" strike="noStrike">
                <a:solidFill>
                  <a:schemeClr val="dk2"/>
                </a:solidFill>
                <a:latin typeface="Arial"/>
                <a:ea typeface="Arial"/>
                <a:cs typeface="Arial"/>
                <a:sym typeface="Arial"/>
              </a:defRPr>
            </a:lvl1pPr>
            <a:lvl2pPr indent="-364045" lvl="1" marL="914400" marR="0" rtl="0" algn="l">
              <a:lnSpc>
                <a:spcPct val="100000"/>
              </a:lnSpc>
              <a:spcBef>
                <a:spcPts val="0"/>
              </a:spcBef>
              <a:spcAft>
                <a:spcPts val="0"/>
              </a:spcAft>
              <a:buClr>
                <a:schemeClr val="dk2"/>
              </a:buClr>
              <a:buSzPts val="2133"/>
              <a:buFont typeface="Arial"/>
              <a:buChar char="○"/>
              <a:defRPr b="0" i="0" sz="2133" u="none" cap="none" strike="noStrike">
                <a:solidFill>
                  <a:schemeClr val="dk2"/>
                </a:solidFill>
                <a:latin typeface="Arial"/>
                <a:ea typeface="Arial"/>
                <a:cs typeface="Arial"/>
                <a:sym typeface="Arial"/>
              </a:defRPr>
            </a:lvl2pPr>
            <a:lvl3pPr indent="-364045" lvl="2" marL="1371600" marR="0" rtl="0" algn="l">
              <a:lnSpc>
                <a:spcPct val="100000"/>
              </a:lnSpc>
              <a:spcBef>
                <a:spcPts val="0"/>
              </a:spcBef>
              <a:spcAft>
                <a:spcPts val="0"/>
              </a:spcAft>
              <a:buClr>
                <a:schemeClr val="dk2"/>
              </a:buClr>
              <a:buSzPts val="2133"/>
              <a:buFont typeface="Arial"/>
              <a:buChar char="■"/>
              <a:defRPr b="0" i="0" sz="2133" u="none" cap="none" strike="noStrike">
                <a:solidFill>
                  <a:schemeClr val="dk2"/>
                </a:solidFill>
                <a:latin typeface="Arial"/>
                <a:ea typeface="Arial"/>
                <a:cs typeface="Arial"/>
                <a:sym typeface="Arial"/>
              </a:defRPr>
            </a:lvl3pPr>
            <a:lvl4pPr indent="-364045" lvl="3" marL="1828800" marR="0" rtl="0" algn="l">
              <a:lnSpc>
                <a:spcPct val="100000"/>
              </a:lnSpc>
              <a:spcBef>
                <a:spcPts val="0"/>
              </a:spcBef>
              <a:spcAft>
                <a:spcPts val="0"/>
              </a:spcAft>
              <a:buClr>
                <a:schemeClr val="dk2"/>
              </a:buClr>
              <a:buSzPts val="2133"/>
              <a:buFont typeface="Times"/>
              <a:buChar char="●"/>
              <a:defRPr b="0" i="0" sz="2133" u="none" cap="none" strike="noStrike">
                <a:solidFill>
                  <a:schemeClr val="dk2"/>
                </a:solidFill>
                <a:latin typeface="Arial"/>
                <a:ea typeface="Arial"/>
                <a:cs typeface="Arial"/>
                <a:sym typeface="Arial"/>
              </a:defRPr>
            </a:lvl4pPr>
            <a:lvl5pPr indent="-364045" lvl="4" marL="2286000" marR="0" rtl="0" algn="l">
              <a:lnSpc>
                <a:spcPct val="100000"/>
              </a:lnSpc>
              <a:spcBef>
                <a:spcPts val="0"/>
              </a:spcBef>
              <a:spcAft>
                <a:spcPts val="0"/>
              </a:spcAft>
              <a:buClr>
                <a:schemeClr val="dk2"/>
              </a:buClr>
              <a:buSzPts val="2133"/>
              <a:buFont typeface="Times"/>
              <a:buChar char="○"/>
              <a:defRPr b="0" i="0" sz="2133" u="none" cap="none" strike="noStrike">
                <a:solidFill>
                  <a:schemeClr val="dk2"/>
                </a:solidFill>
                <a:latin typeface="Arial"/>
                <a:ea typeface="Arial"/>
                <a:cs typeface="Arial"/>
                <a:sym typeface="Arial"/>
              </a:defRPr>
            </a:lvl5pPr>
            <a:lvl6pPr indent="-364045" lvl="5" marL="2743200" marR="0" rtl="0" algn="l">
              <a:lnSpc>
                <a:spcPct val="100000"/>
              </a:lnSpc>
              <a:spcBef>
                <a:spcPts val="0"/>
              </a:spcBef>
              <a:spcAft>
                <a:spcPts val="0"/>
              </a:spcAft>
              <a:buClr>
                <a:schemeClr val="dk2"/>
              </a:buClr>
              <a:buSzPts val="2133"/>
              <a:buFont typeface="Times"/>
              <a:buChar char="■"/>
              <a:defRPr b="0" i="0" sz="2133" u="none" cap="none" strike="noStrike">
                <a:solidFill>
                  <a:schemeClr val="dk2"/>
                </a:solidFill>
                <a:latin typeface="Arial"/>
                <a:ea typeface="Arial"/>
                <a:cs typeface="Arial"/>
                <a:sym typeface="Arial"/>
              </a:defRPr>
            </a:lvl6pPr>
            <a:lvl7pPr indent="-364045" lvl="6" marL="3200400" marR="0" rtl="0" algn="l">
              <a:lnSpc>
                <a:spcPct val="100000"/>
              </a:lnSpc>
              <a:spcBef>
                <a:spcPts val="0"/>
              </a:spcBef>
              <a:spcAft>
                <a:spcPts val="0"/>
              </a:spcAft>
              <a:buClr>
                <a:schemeClr val="dk2"/>
              </a:buClr>
              <a:buSzPts val="2133"/>
              <a:buFont typeface="Times"/>
              <a:buChar char="●"/>
              <a:defRPr b="0" i="0" sz="2133" u="none" cap="none" strike="noStrike">
                <a:solidFill>
                  <a:schemeClr val="dk2"/>
                </a:solidFill>
                <a:latin typeface="Arial"/>
                <a:ea typeface="Arial"/>
                <a:cs typeface="Arial"/>
                <a:sym typeface="Arial"/>
              </a:defRPr>
            </a:lvl7pPr>
            <a:lvl8pPr indent="-364045" lvl="7" marL="3657600" marR="0" rtl="0" algn="l">
              <a:lnSpc>
                <a:spcPct val="100000"/>
              </a:lnSpc>
              <a:spcBef>
                <a:spcPts val="0"/>
              </a:spcBef>
              <a:spcAft>
                <a:spcPts val="0"/>
              </a:spcAft>
              <a:buClr>
                <a:schemeClr val="dk2"/>
              </a:buClr>
              <a:buSzPts val="2133"/>
              <a:buFont typeface="Times"/>
              <a:buChar char="○"/>
              <a:defRPr b="0" i="0" sz="2133" u="none" cap="none" strike="noStrike">
                <a:solidFill>
                  <a:schemeClr val="dk2"/>
                </a:solidFill>
                <a:latin typeface="Arial"/>
                <a:ea typeface="Arial"/>
                <a:cs typeface="Arial"/>
                <a:sym typeface="Arial"/>
              </a:defRPr>
            </a:lvl8pPr>
            <a:lvl9pPr indent="-364045" lvl="8" marL="4114800" marR="0" rtl="0" algn="l">
              <a:lnSpc>
                <a:spcPct val="100000"/>
              </a:lnSpc>
              <a:spcBef>
                <a:spcPts val="0"/>
              </a:spcBef>
              <a:spcAft>
                <a:spcPts val="0"/>
              </a:spcAft>
              <a:buClr>
                <a:schemeClr val="dk2"/>
              </a:buClr>
              <a:buSzPts val="2133"/>
              <a:buFont typeface="Times"/>
              <a:buChar char="■"/>
              <a:defRPr b="0" i="0" sz="2133"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41" name="Shape 41"/>
        <p:cNvGrpSpPr/>
        <p:nvPr/>
      </p:nvGrpSpPr>
      <p:grpSpPr>
        <a:xfrm>
          <a:off x="0" y="0"/>
          <a:ext cx="0" cy="0"/>
          <a:chOff x="0" y="0"/>
          <a:chExt cx="0" cy="0"/>
        </a:xfrm>
      </p:grpSpPr>
      <p:sp>
        <p:nvSpPr>
          <p:cNvPr id="42" name="Google Shape;42;p7"/>
          <p:cNvSpPr/>
          <p:nvPr/>
        </p:nvSpPr>
        <p:spPr>
          <a:xfrm>
            <a:off x="0" y="6337426"/>
            <a:ext cx="12192000" cy="520500"/>
          </a:xfrm>
          <a:prstGeom prst="rect">
            <a:avLst/>
          </a:prstGeom>
          <a:solidFill>
            <a:srgbClr val="272F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3" name="Google Shape;43;p7"/>
          <p:cNvSpPr txBox="1"/>
          <p:nvPr>
            <p:ph idx="12" type="sldNum"/>
          </p:nvPr>
        </p:nvSpPr>
        <p:spPr>
          <a:xfrm>
            <a:off x="9305402" y="64151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44" name="Google Shape;44;p7"/>
          <p:cNvSpPr txBox="1"/>
          <p:nvPr>
            <p:ph type="title"/>
          </p:nvPr>
        </p:nvSpPr>
        <p:spPr>
          <a:xfrm>
            <a:off x="380999" y="215656"/>
            <a:ext cx="11318700" cy="610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lvl="1"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2pPr>
            <a:lvl3pPr lvl="2"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3pPr>
            <a:lvl4pPr lvl="3"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4pPr>
            <a:lvl5pPr lvl="4"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5pPr>
            <a:lvl6pPr lvl="5"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6pPr>
            <a:lvl7pPr lvl="6"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7pPr>
            <a:lvl8pPr lvl="7"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8pPr>
            <a:lvl9pPr lvl="8"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9pPr>
          </a:lstStyle>
          <a:p/>
        </p:txBody>
      </p:sp>
      <p:sp>
        <p:nvSpPr>
          <p:cNvPr id="45" name="Google Shape;45;p7"/>
          <p:cNvSpPr txBox="1"/>
          <p:nvPr>
            <p:ph idx="1" type="body"/>
          </p:nvPr>
        </p:nvSpPr>
        <p:spPr>
          <a:xfrm>
            <a:off x="380998" y="1194962"/>
            <a:ext cx="11318700" cy="4773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450"/>
              </a:spcBef>
              <a:spcAft>
                <a:spcPts val="0"/>
              </a:spcAft>
              <a:buClr>
                <a:srgbClr val="77818F"/>
              </a:buClr>
              <a:buSzPts val="1280"/>
              <a:buFont typeface="Arial"/>
              <a:buNone/>
              <a:defRPr b="0" i="0" sz="1600" u="none" cap="none" strike="noStrike">
                <a:solidFill>
                  <a:srgbClr val="77818F"/>
                </a:solidFill>
                <a:latin typeface="Arial"/>
                <a:ea typeface="Arial"/>
                <a:cs typeface="Arial"/>
                <a:sym typeface="Arial"/>
              </a:defRPr>
            </a:lvl1pPr>
            <a:lvl2pPr indent="-330200" lvl="1" marL="914400" marR="0" rtl="0" algn="l">
              <a:lnSpc>
                <a:spcPct val="100000"/>
              </a:lnSpc>
              <a:spcBef>
                <a:spcPts val="450"/>
              </a:spcBef>
              <a:spcAft>
                <a:spcPts val="0"/>
              </a:spcAft>
              <a:buClr>
                <a:srgbClr val="77818F"/>
              </a:buClr>
              <a:buSzPts val="1600"/>
              <a:buFont typeface="Arial"/>
              <a:buChar char="–"/>
              <a:defRPr b="0" i="0" sz="1600" u="none" cap="none" strike="noStrike">
                <a:solidFill>
                  <a:srgbClr val="77818F"/>
                </a:solidFill>
                <a:latin typeface="Arial"/>
                <a:ea typeface="Arial"/>
                <a:cs typeface="Arial"/>
                <a:sym typeface="Arial"/>
              </a:defRPr>
            </a:lvl2pPr>
            <a:lvl3pPr indent="-309880" lvl="2" marL="1371600" marR="0" rtl="0" algn="l">
              <a:lnSpc>
                <a:spcPct val="100000"/>
              </a:lnSpc>
              <a:spcBef>
                <a:spcPts val="450"/>
              </a:spcBef>
              <a:spcAft>
                <a:spcPts val="0"/>
              </a:spcAft>
              <a:buClr>
                <a:srgbClr val="77818F"/>
              </a:buClr>
              <a:buSzPts val="1280"/>
              <a:buFont typeface="Arial"/>
              <a:buChar char="•"/>
              <a:defRPr b="0" i="0" sz="1600" u="none" cap="none" strike="noStrike">
                <a:solidFill>
                  <a:srgbClr val="77818F"/>
                </a:solidFill>
                <a:latin typeface="Arial"/>
                <a:ea typeface="Arial"/>
                <a:cs typeface="Arial"/>
                <a:sym typeface="Arial"/>
              </a:defRPr>
            </a:lvl3pPr>
            <a:lvl4pPr indent="-330200" lvl="3" marL="1828800" marR="0" rtl="0" algn="l">
              <a:lnSpc>
                <a:spcPct val="100000"/>
              </a:lnSpc>
              <a:spcBef>
                <a:spcPts val="450"/>
              </a:spcBef>
              <a:spcAft>
                <a:spcPts val="0"/>
              </a:spcAft>
              <a:buClr>
                <a:srgbClr val="77818F"/>
              </a:buClr>
              <a:buSzPts val="1600"/>
              <a:buFont typeface="Times"/>
              <a:buChar char="–"/>
              <a:defRPr b="0" i="0" sz="1600" u="none" cap="none" strike="noStrike">
                <a:solidFill>
                  <a:srgbClr val="77818F"/>
                </a:solidFill>
                <a:latin typeface="Arial"/>
                <a:ea typeface="Arial"/>
                <a:cs typeface="Arial"/>
                <a:sym typeface="Arial"/>
              </a:defRPr>
            </a:lvl4pPr>
            <a:lvl5pPr indent="-330200" lvl="4" marL="2286000" marR="0" rtl="0" algn="l">
              <a:lnSpc>
                <a:spcPct val="100000"/>
              </a:lnSpc>
              <a:spcBef>
                <a:spcPts val="450"/>
              </a:spcBef>
              <a:spcAft>
                <a:spcPts val="0"/>
              </a:spcAft>
              <a:buClr>
                <a:srgbClr val="77818F"/>
              </a:buClr>
              <a:buSzPts val="1600"/>
              <a:buFont typeface="Times"/>
              <a:buChar char="»"/>
              <a:defRPr b="0" i="0" sz="1600" u="none" cap="none" strike="noStrike">
                <a:solidFill>
                  <a:srgbClr val="77818F"/>
                </a:solidFill>
                <a:latin typeface="Arial"/>
                <a:ea typeface="Arial"/>
                <a:cs typeface="Arial"/>
                <a:sym typeface="Arial"/>
              </a:defRPr>
            </a:lvl5pPr>
            <a:lvl6pPr indent="-295275" lvl="5" marL="27432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6pPr>
            <a:lvl7pPr indent="-295275" lvl="6" marL="32004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7pPr>
            <a:lvl8pPr indent="-295275" lvl="7" marL="36576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8pPr>
            <a:lvl9pPr indent="-295275" lvl="8" marL="41148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9pPr>
          </a:lstStyle>
          <a:p/>
        </p:txBody>
      </p:sp>
      <p:pic>
        <p:nvPicPr>
          <p:cNvPr id="46" name="Google Shape;46;p7"/>
          <p:cNvPicPr preferRelativeResize="0"/>
          <p:nvPr/>
        </p:nvPicPr>
        <p:blipFill rotWithShape="1">
          <a:blip r:embed="rId2">
            <a:alphaModFix/>
          </a:blip>
          <a:srcRect b="0" l="0" r="0" t="0"/>
          <a:stretch/>
        </p:blipFill>
        <p:spPr>
          <a:xfrm>
            <a:off x="463884" y="6367877"/>
            <a:ext cx="1133910" cy="50348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47" name="Shape 47"/>
        <p:cNvGrpSpPr/>
        <p:nvPr/>
      </p:nvGrpSpPr>
      <p:grpSpPr>
        <a:xfrm>
          <a:off x="0" y="0"/>
          <a:ext cx="0" cy="0"/>
          <a:chOff x="0" y="0"/>
          <a:chExt cx="0" cy="0"/>
        </a:xfrm>
      </p:grpSpPr>
      <p:sp>
        <p:nvSpPr>
          <p:cNvPr id="48" name="Google Shape;48;p8"/>
          <p:cNvSpPr/>
          <p:nvPr/>
        </p:nvSpPr>
        <p:spPr>
          <a:xfrm>
            <a:off x="0" y="6337426"/>
            <a:ext cx="12192000" cy="520500"/>
          </a:xfrm>
          <a:prstGeom prst="rect">
            <a:avLst/>
          </a:prstGeom>
          <a:solidFill>
            <a:srgbClr val="272F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49" name="Google Shape;49;p8"/>
          <p:cNvSpPr txBox="1"/>
          <p:nvPr>
            <p:ph idx="12" type="sldNum"/>
          </p:nvPr>
        </p:nvSpPr>
        <p:spPr>
          <a:xfrm>
            <a:off x="9305402" y="64151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1000"/>
              <a:buFont typeface="Arial"/>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0" name="Google Shape;50;p8"/>
          <p:cNvSpPr txBox="1"/>
          <p:nvPr>
            <p:ph type="title"/>
          </p:nvPr>
        </p:nvSpPr>
        <p:spPr>
          <a:xfrm>
            <a:off x="380999" y="215656"/>
            <a:ext cx="11318700" cy="6108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lvl="1"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2pPr>
            <a:lvl3pPr lvl="2"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3pPr>
            <a:lvl4pPr lvl="3"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4pPr>
            <a:lvl5pPr lvl="4"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5pPr>
            <a:lvl6pPr lvl="5"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6pPr>
            <a:lvl7pPr lvl="6"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7pPr>
            <a:lvl8pPr lvl="7"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8pPr>
            <a:lvl9pPr lvl="8" marR="0" rtl="0" algn="l">
              <a:spcBef>
                <a:spcPts val="0"/>
              </a:spcBef>
              <a:spcAft>
                <a:spcPts val="0"/>
              </a:spcAft>
              <a:buClr>
                <a:srgbClr val="61C250"/>
              </a:buClr>
              <a:buSzPts val="1400"/>
              <a:buFont typeface="Georgia"/>
              <a:buNone/>
              <a:defRPr b="0" i="0" sz="2100" u="none" cap="none" strike="noStrike">
                <a:solidFill>
                  <a:srgbClr val="61C250"/>
                </a:solidFill>
                <a:latin typeface="Georgia"/>
                <a:ea typeface="Georgia"/>
                <a:cs typeface="Georgia"/>
                <a:sym typeface="Georgia"/>
              </a:defRPr>
            </a:lvl9pPr>
          </a:lstStyle>
          <a:p/>
        </p:txBody>
      </p:sp>
      <p:sp>
        <p:nvSpPr>
          <p:cNvPr id="51" name="Google Shape;51;p8"/>
          <p:cNvSpPr txBox="1"/>
          <p:nvPr>
            <p:ph idx="1" type="body"/>
          </p:nvPr>
        </p:nvSpPr>
        <p:spPr>
          <a:xfrm>
            <a:off x="380998" y="1194962"/>
            <a:ext cx="11318700" cy="47739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450"/>
              </a:spcBef>
              <a:spcAft>
                <a:spcPts val="0"/>
              </a:spcAft>
              <a:buClr>
                <a:srgbClr val="77818F"/>
              </a:buClr>
              <a:buSzPts val="1280"/>
              <a:buFont typeface="Arial"/>
              <a:buNone/>
              <a:defRPr b="0" i="0" sz="1600" u="none" cap="none" strike="noStrike">
                <a:solidFill>
                  <a:srgbClr val="77818F"/>
                </a:solidFill>
                <a:latin typeface="Arial"/>
                <a:ea typeface="Arial"/>
                <a:cs typeface="Arial"/>
                <a:sym typeface="Arial"/>
              </a:defRPr>
            </a:lvl1pPr>
            <a:lvl2pPr indent="-330200" lvl="1" marL="914400" marR="0" rtl="0" algn="l">
              <a:lnSpc>
                <a:spcPct val="100000"/>
              </a:lnSpc>
              <a:spcBef>
                <a:spcPts val="450"/>
              </a:spcBef>
              <a:spcAft>
                <a:spcPts val="0"/>
              </a:spcAft>
              <a:buClr>
                <a:srgbClr val="77818F"/>
              </a:buClr>
              <a:buSzPts val="1600"/>
              <a:buFont typeface="Arial"/>
              <a:buChar char="–"/>
              <a:defRPr b="0" i="0" sz="1600" u="none" cap="none" strike="noStrike">
                <a:solidFill>
                  <a:srgbClr val="77818F"/>
                </a:solidFill>
                <a:latin typeface="Arial"/>
                <a:ea typeface="Arial"/>
                <a:cs typeface="Arial"/>
                <a:sym typeface="Arial"/>
              </a:defRPr>
            </a:lvl2pPr>
            <a:lvl3pPr indent="-309880" lvl="2" marL="1371600" marR="0" rtl="0" algn="l">
              <a:lnSpc>
                <a:spcPct val="100000"/>
              </a:lnSpc>
              <a:spcBef>
                <a:spcPts val="450"/>
              </a:spcBef>
              <a:spcAft>
                <a:spcPts val="0"/>
              </a:spcAft>
              <a:buClr>
                <a:srgbClr val="77818F"/>
              </a:buClr>
              <a:buSzPts val="1280"/>
              <a:buFont typeface="Arial"/>
              <a:buChar char="•"/>
              <a:defRPr b="0" i="0" sz="1600" u="none" cap="none" strike="noStrike">
                <a:solidFill>
                  <a:srgbClr val="77818F"/>
                </a:solidFill>
                <a:latin typeface="Arial"/>
                <a:ea typeface="Arial"/>
                <a:cs typeface="Arial"/>
                <a:sym typeface="Arial"/>
              </a:defRPr>
            </a:lvl3pPr>
            <a:lvl4pPr indent="-330200" lvl="3" marL="1828800" marR="0" rtl="0" algn="l">
              <a:lnSpc>
                <a:spcPct val="100000"/>
              </a:lnSpc>
              <a:spcBef>
                <a:spcPts val="450"/>
              </a:spcBef>
              <a:spcAft>
                <a:spcPts val="0"/>
              </a:spcAft>
              <a:buClr>
                <a:srgbClr val="77818F"/>
              </a:buClr>
              <a:buSzPts val="1600"/>
              <a:buFont typeface="Times"/>
              <a:buChar char="–"/>
              <a:defRPr b="0" i="0" sz="1600" u="none" cap="none" strike="noStrike">
                <a:solidFill>
                  <a:srgbClr val="77818F"/>
                </a:solidFill>
                <a:latin typeface="Arial"/>
                <a:ea typeface="Arial"/>
                <a:cs typeface="Arial"/>
                <a:sym typeface="Arial"/>
              </a:defRPr>
            </a:lvl4pPr>
            <a:lvl5pPr indent="-330200" lvl="4" marL="2286000" marR="0" rtl="0" algn="l">
              <a:lnSpc>
                <a:spcPct val="100000"/>
              </a:lnSpc>
              <a:spcBef>
                <a:spcPts val="450"/>
              </a:spcBef>
              <a:spcAft>
                <a:spcPts val="0"/>
              </a:spcAft>
              <a:buClr>
                <a:srgbClr val="77818F"/>
              </a:buClr>
              <a:buSzPts val="1600"/>
              <a:buFont typeface="Times"/>
              <a:buChar char="»"/>
              <a:defRPr b="0" i="0" sz="1600" u="none" cap="none" strike="noStrike">
                <a:solidFill>
                  <a:srgbClr val="77818F"/>
                </a:solidFill>
                <a:latin typeface="Arial"/>
                <a:ea typeface="Arial"/>
                <a:cs typeface="Arial"/>
                <a:sym typeface="Arial"/>
              </a:defRPr>
            </a:lvl5pPr>
            <a:lvl6pPr indent="-295275" lvl="5" marL="27432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6pPr>
            <a:lvl7pPr indent="-295275" lvl="6" marL="32004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7pPr>
            <a:lvl8pPr indent="-295275" lvl="7" marL="36576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8pPr>
            <a:lvl9pPr indent="-295275" lvl="8" marL="4114800" marR="0" rtl="0" algn="l">
              <a:lnSpc>
                <a:spcPct val="100000"/>
              </a:lnSpc>
              <a:spcBef>
                <a:spcPts val="210"/>
              </a:spcBef>
              <a:spcAft>
                <a:spcPts val="0"/>
              </a:spcAft>
              <a:buClr>
                <a:schemeClr val="lt2"/>
              </a:buClr>
              <a:buSzPts val="1050"/>
              <a:buFont typeface="Times"/>
              <a:buChar char="»"/>
              <a:defRPr b="0" i="0" sz="1050" u="none" cap="none" strike="noStrike">
                <a:solidFill>
                  <a:schemeClr val="lt2"/>
                </a:solidFill>
                <a:latin typeface="Arial"/>
                <a:ea typeface="Arial"/>
                <a:cs typeface="Arial"/>
                <a:sym typeface="Arial"/>
              </a:defRPr>
            </a:lvl9pPr>
          </a:lstStyle>
          <a:p/>
        </p:txBody>
      </p:sp>
      <p:cxnSp>
        <p:nvCxnSpPr>
          <p:cNvPr id="52" name="Google Shape;52;p8"/>
          <p:cNvCxnSpPr/>
          <p:nvPr/>
        </p:nvCxnSpPr>
        <p:spPr>
          <a:xfrm>
            <a:off x="380998" y="930584"/>
            <a:ext cx="11318700" cy="0"/>
          </a:xfrm>
          <a:prstGeom prst="straightConnector1">
            <a:avLst/>
          </a:prstGeom>
          <a:noFill/>
          <a:ln cap="flat" cmpd="sng" w="9525">
            <a:solidFill>
              <a:schemeClr val="accent2"/>
            </a:solidFill>
            <a:prstDash val="solid"/>
            <a:round/>
            <a:headEnd len="sm" w="sm" type="none"/>
            <a:tailEnd len="sm" w="sm" type="none"/>
          </a:ln>
        </p:spPr>
      </p:cxnSp>
      <p:pic>
        <p:nvPicPr>
          <p:cNvPr id="53" name="Google Shape;53;p8"/>
          <p:cNvPicPr preferRelativeResize="0"/>
          <p:nvPr/>
        </p:nvPicPr>
        <p:blipFill rotWithShape="1">
          <a:blip r:embed="rId2">
            <a:alphaModFix/>
          </a:blip>
          <a:srcRect b="0" l="0" r="0" t="0"/>
          <a:stretch/>
        </p:blipFill>
        <p:spPr>
          <a:xfrm>
            <a:off x="463884" y="6367877"/>
            <a:ext cx="1133910" cy="50348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54" name="Shape 54"/>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Custom Layout">
  <p:cSld name="52_Custom Layout">
    <p:spTree>
      <p:nvGrpSpPr>
        <p:cNvPr id="55" name="Shape 55"/>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idx="12" type="sldNum"/>
          </p:nvPr>
        </p:nvSpPr>
        <p:spPr>
          <a:xfrm>
            <a:off x="11382614" y="6364035"/>
            <a:ext cx="6678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1pPr>
            <a:lvl2pPr indent="0" lvl="1"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2pPr>
            <a:lvl3pPr indent="0" lvl="2"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3pPr>
            <a:lvl4pPr indent="0" lvl="3"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4pPr>
            <a:lvl5pPr indent="0" lvl="4"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5pPr>
            <a:lvl6pPr indent="0" lvl="5"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6pPr>
            <a:lvl7pPr indent="0" lvl="6"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7pPr>
            <a:lvl8pPr indent="0" lvl="7"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8pPr>
            <a:lvl9pPr indent="0" lvl="8" marL="0" marR="0" rtl="0" algn="r">
              <a:lnSpc>
                <a:spcPct val="100000"/>
              </a:lnSpc>
              <a:spcBef>
                <a:spcPts val="0"/>
              </a:spcBef>
              <a:spcAft>
                <a:spcPts val="0"/>
              </a:spcAft>
              <a:buClr>
                <a:srgbClr val="88909E"/>
              </a:buClr>
              <a:buSzPts val="1000"/>
              <a:buFont typeface="Arial"/>
              <a:buNone/>
              <a:defRPr b="0" i="0" sz="1000" u="none" cap="none" strike="noStrike">
                <a:solidFill>
                  <a:srgbClr val="88909E"/>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29.png"/><Relationship Id="rId7"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5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27.png"/><Relationship Id="rId7" Type="http://schemas.openxmlformats.org/officeDocument/2006/relationships/image" Target="../media/image26.png"/><Relationship Id="rId8" Type="http://schemas.openxmlformats.org/officeDocument/2006/relationships/image" Target="../media/image3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hyperlink" Target="http://web.mit.edu/itag/guidelines/data.html" TargetMode="External"/><Relationship Id="rId4" Type="http://schemas.openxmlformats.org/officeDocument/2006/relationships/hyperlink" Target="http://web.mit.edu/itag/guidelines/data.html" TargetMode="External"/><Relationship Id="rId5" Type="http://schemas.openxmlformats.org/officeDocument/2006/relationships/hyperlink" Target="http://web.mit.edu/itag/guidelines/data.html" TargetMode="External"/><Relationship Id="rId6" Type="http://schemas.openxmlformats.org/officeDocument/2006/relationships/hyperlink" Target="http://web.mit.edu/itag/guidelines/data.html" TargetMode="External"/><Relationship Id="rId7" Type="http://schemas.openxmlformats.org/officeDocument/2006/relationships/hyperlink" Target="http://web.mit.edu/itag/guidelines/data.html" TargetMode="External"/><Relationship Id="rId8" Type="http://schemas.openxmlformats.org/officeDocument/2006/relationships/hyperlink" Target="http://web.mit.edu/itag/guidelines/data.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5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35.png"/><Relationship Id="rId4" Type="http://schemas.openxmlformats.org/officeDocument/2006/relationships/image" Target="../media/image44.png"/><Relationship Id="rId9" Type="http://schemas.openxmlformats.org/officeDocument/2006/relationships/image" Target="../media/image43.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36.png"/><Relationship Id="rId8" Type="http://schemas.openxmlformats.org/officeDocument/2006/relationships/image" Target="../media/image4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48.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45.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 Id="rId3" Type="http://schemas.openxmlformats.org/officeDocument/2006/relationships/image" Target="../media/image4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5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hyperlink" Target="http://dxtera.org"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txBox="1"/>
          <p:nvPr/>
        </p:nvSpPr>
        <p:spPr>
          <a:xfrm>
            <a:off x="2041823" y="5460423"/>
            <a:ext cx="71802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Arial"/>
              <a:buNone/>
            </a:pPr>
            <a:r>
              <a:rPr b="1" lang="en-US" sz="1800">
                <a:solidFill>
                  <a:schemeClr val="dk1"/>
                </a:solidFill>
              </a:rPr>
              <a:t>The New Data Management Landscape in Higher Education</a:t>
            </a:r>
            <a:endParaRPr b="0" i="0" sz="1400" u="none" cap="none" strike="noStrike">
              <a:solidFill>
                <a:srgbClr val="000000"/>
              </a:solidFill>
              <a:latin typeface="Arial"/>
              <a:ea typeface="Arial"/>
              <a:cs typeface="Arial"/>
              <a:sym typeface="Arial"/>
            </a:endParaRPr>
          </a:p>
        </p:txBody>
      </p:sp>
      <p:sp>
        <p:nvSpPr>
          <p:cNvPr id="77" name="Google Shape;77;p15"/>
          <p:cNvSpPr txBox="1"/>
          <p:nvPr/>
        </p:nvSpPr>
        <p:spPr>
          <a:xfrm>
            <a:off x="122775" y="6551050"/>
            <a:ext cx="3297600" cy="19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900"/>
              <a:t>Licensed under CC BY-SA 4.0 by DXtera Institute - 2020</a:t>
            </a:r>
            <a:endParaRPr sz="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24"/>
          <p:cNvSpPr txBox="1"/>
          <p:nvPr>
            <p:ph idx="12" type="sldNum"/>
          </p:nvPr>
        </p:nvSpPr>
        <p:spPr>
          <a:xfrm>
            <a:off x="11382614" y="6364035"/>
            <a:ext cx="6678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909E"/>
              </a:buClr>
              <a:buSzPts val="1000"/>
              <a:buFont typeface="Arial"/>
              <a:buNone/>
            </a:pPr>
            <a:fld id="{00000000-1234-1234-1234-123412341234}" type="slidenum">
              <a:rPr b="0" i="0" lang="en-US" sz="1000" u="none" cap="none" strike="noStrike">
                <a:solidFill>
                  <a:srgbClr val="88909E"/>
                </a:solidFill>
                <a:latin typeface="Arial"/>
                <a:ea typeface="Arial"/>
                <a:cs typeface="Arial"/>
                <a:sym typeface="Arial"/>
              </a:rPr>
              <a:t>‹#›</a:t>
            </a:fld>
            <a:endParaRPr b="0" i="0" sz="1000" u="none" cap="none" strike="noStrike">
              <a:solidFill>
                <a:srgbClr val="88909E"/>
              </a:solidFill>
              <a:latin typeface="Arial"/>
              <a:ea typeface="Arial"/>
              <a:cs typeface="Arial"/>
              <a:sym typeface="Arial"/>
            </a:endParaRPr>
          </a:p>
        </p:txBody>
      </p:sp>
      <p:sp>
        <p:nvSpPr>
          <p:cNvPr id="216" name="Google Shape;216;p24"/>
          <p:cNvSpPr txBox="1"/>
          <p:nvPr>
            <p:ph type="title"/>
          </p:nvPr>
        </p:nvSpPr>
        <p:spPr>
          <a:xfrm>
            <a:off x="397918" y="2545913"/>
            <a:ext cx="11318700" cy="9501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203169"/>
              </a:buClr>
              <a:buSzPts val="1400"/>
              <a:buFont typeface="Arial"/>
              <a:buNone/>
            </a:pPr>
            <a:r>
              <a:rPr lang="en-US"/>
              <a:t>CCSNH: Charles Ansell, COO</a:t>
            </a:r>
            <a:endParaRPr b="0" i="0" sz="5400" u="none" cap="none" strike="noStrike">
              <a:solidFill>
                <a:srgbClr val="203169"/>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pic>
        <p:nvPicPr>
          <p:cNvPr id="221" name="Google Shape;221;p25"/>
          <p:cNvPicPr preferRelativeResize="0"/>
          <p:nvPr/>
        </p:nvPicPr>
        <p:blipFill rotWithShape="1">
          <a:blip r:embed="rId3">
            <a:alphaModFix/>
          </a:blip>
          <a:srcRect b="0" l="0" r="0" t="0"/>
          <a:stretch/>
        </p:blipFill>
        <p:spPr>
          <a:xfrm>
            <a:off x="1588" y="1588"/>
            <a:ext cx="1588" cy="1588"/>
          </a:xfrm>
          <a:prstGeom prst="rect">
            <a:avLst/>
          </a:prstGeom>
          <a:noFill/>
          <a:ln>
            <a:noFill/>
          </a:ln>
        </p:spPr>
      </p:pic>
      <p:sp>
        <p:nvSpPr>
          <p:cNvPr id="222" name="Google Shape;222;p25"/>
          <p:cNvSpPr txBox="1"/>
          <p:nvPr>
            <p:ph idx="12" type="sldNum"/>
          </p:nvPr>
        </p:nvSpPr>
        <p:spPr>
          <a:xfrm>
            <a:off x="9305402" y="64151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223" name="Google Shape;223;p25"/>
          <p:cNvSpPr txBox="1"/>
          <p:nvPr>
            <p:ph type="title"/>
          </p:nvPr>
        </p:nvSpPr>
        <p:spPr>
          <a:xfrm>
            <a:off x="380998" y="968807"/>
            <a:ext cx="11318700" cy="6108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rPr lang="en-US" sz="3200"/>
              <a:t>CCSNH’s mission centers on student success and access, aligning with workforce and educational attainment needs</a:t>
            </a:r>
            <a:br>
              <a:rPr lang="en-US" sz="3200"/>
            </a:br>
            <a:endParaRPr sz="3200"/>
          </a:p>
        </p:txBody>
      </p:sp>
      <p:pic>
        <p:nvPicPr>
          <p:cNvPr id="224" name="Google Shape;224;p25"/>
          <p:cNvPicPr preferRelativeResize="0"/>
          <p:nvPr/>
        </p:nvPicPr>
        <p:blipFill rotWithShape="1">
          <a:blip r:embed="rId4">
            <a:alphaModFix/>
          </a:blip>
          <a:srcRect b="0" l="0" r="0" t="0"/>
          <a:stretch/>
        </p:blipFill>
        <p:spPr>
          <a:xfrm>
            <a:off x="0" y="968807"/>
            <a:ext cx="4370881" cy="5463603"/>
          </a:xfrm>
          <a:prstGeom prst="rect">
            <a:avLst/>
          </a:prstGeom>
          <a:noFill/>
          <a:ln>
            <a:noFill/>
          </a:ln>
        </p:spPr>
      </p:pic>
      <p:cxnSp>
        <p:nvCxnSpPr>
          <p:cNvPr id="225" name="Google Shape;225;p25"/>
          <p:cNvCxnSpPr/>
          <p:nvPr/>
        </p:nvCxnSpPr>
        <p:spPr>
          <a:xfrm>
            <a:off x="3818744" y="1274207"/>
            <a:ext cx="0" cy="4776900"/>
          </a:xfrm>
          <a:prstGeom prst="straightConnector1">
            <a:avLst/>
          </a:prstGeom>
          <a:noFill/>
          <a:ln cap="flat" cmpd="sng" w="25400">
            <a:solidFill>
              <a:srgbClr val="333399"/>
            </a:solidFill>
            <a:prstDash val="solid"/>
            <a:round/>
            <a:headEnd len="sm" w="sm" type="none"/>
            <a:tailEnd len="sm" w="sm" type="none"/>
          </a:ln>
          <a:effectLst>
            <a:outerShdw blurRad="40000" rotWithShape="0" dir="5400000" dist="20000">
              <a:srgbClr val="000000">
                <a:alpha val="37650"/>
              </a:srgbClr>
            </a:outerShdw>
          </a:effectLst>
        </p:spPr>
      </p:cxnSp>
      <p:pic>
        <p:nvPicPr>
          <p:cNvPr descr="http://www.ampednh.com/sites/default/files/headerimg3.jpg" id="226" name="Google Shape;226;p25"/>
          <p:cNvPicPr preferRelativeResize="0"/>
          <p:nvPr/>
        </p:nvPicPr>
        <p:blipFill rotWithShape="1">
          <a:blip r:embed="rId5">
            <a:alphaModFix/>
          </a:blip>
          <a:srcRect b="0" l="0" r="0" t="0"/>
          <a:stretch/>
        </p:blipFill>
        <p:spPr>
          <a:xfrm>
            <a:off x="4453753" y="1330614"/>
            <a:ext cx="7013720" cy="2394684"/>
          </a:xfrm>
          <a:prstGeom prst="rect">
            <a:avLst/>
          </a:prstGeom>
          <a:noFill/>
          <a:ln>
            <a:noFill/>
          </a:ln>
        </p:spPr>
      </p:pic>
      <p:sp>
        <p:nvSpPr>
          <p:cNvPr id="227" name="Google Shape;227;p25"/>
          <p:cNvSpPr/>
          <p:nvPr/>
        </p:nvSpPr>
        <p:spPr>
          <a:xfrm>
            <a:off x="4350074" y="3912626"/>
            <a:ext cx="4371000" cy="19767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0" i="1" lang="en-US" sz="1800" u="none" cap="none" strike="noStrike">
                <a:solidFill>
                  <a:srgbClr val="000000"/>
                </a:solidFill>
                <a:latin typeface="Arial"/>
                <a:ea typeface="Arial"/>
                <a:cs typeface="Arial"/>
                <a:sym typeface="Arial"/>
              </a:rPr>
              <a:t>CCSNH serves about 25,000 students annually, which translates to roughly two percent of the adult population of New Hampshire any given year is a CCSNH student, once you exclude dual-credit programming</a:t>
            </a:r>
            <a:endParaRPr/>
          </a:p>
        </p:txBody>
      </p:sp>
      <p:cxnSp>
        <p:nvCxnSpPr>
          <p:cNvPr id="228" name="Google Shape;228;p25"/>
          <p:cNvCxnSpPr/>
          <p:nvPr/>
        </p:nvCxnSpPr>
        <p:spPr>
          <a:xfrm flipH="1">
            <a:off x="8721045" y="3912626"/>
            <a:ext cx="17400" cy="2138400"/>
          </a:xfrm>
          <a:prstGeom prst="straightConnector1">
            <a:avLst/>
          </a:prstGeom>
          <a:noFill/>
          <a:ln cap="flat" cmpd="sng" w="9525">
            <a:solidFill>
              <a:srgbClr val="191970"/>
            </a:solidFill>
            <a:prstDash val="dash"/>
            <a:round/>
            <a:headEnd len="sm" w="sm" type="none"/>
            <a:tailEnd len="sm" w="sm" type="none"/>
          </a:ln>
        </p:spPr>
      </p:cxnSp>
      <p:sp>
        <p:nvSpPr>
          <p:cNvPr id="229" name="Google Shape;229;p25"/>
          <p:cNvSpPr/>
          <p:nvPr/>
        </p:nvSpPr>
        <p:spPr>
          <a:xfrm>
            <a:off x="8966715" y="3942800"/>
            <a:ext cx="2974500" cy="19146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None/>
            </a:pPr>
            <a:r>
              <a:rPr b="0" i="0" lang="en-US" sz="1800" u="none" cap="none" strike="noStrike">
                <a:solidFill>
                  <a:srgbClr val="000000"/>
                </a:solidFill>
                <a:latin typeface="Arial"/>
                <a:ea typeface="Arial"/>
                <a:cs typeface="Arial"/>
                <a:sym typeface="Arial"/>
              </a:rPr>
              <a:t>For 2019-2020:</a:t>
            </a:r>
            <a:endParaRPr/>
          </a:p>
          <a:p>
            <a:pPr indent="-285750" lvl="0" marL="285750" marR="0" rtl="0" algn="l">
              <a:lnSpc>
                <a:spcPct val="115000"/>
              </a:lnSpc>
              <a:spcBef>
                <a:spcPts val="10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33% are 25 years old or older</a:t>
            </a:r>
            <a:endParaRPr/>
          </a:p>
          <a:p>
            <a:pPr indent="-285750" lvl="0" marL="285750" marR="0" rtl="0" algn="l">
              <a:lnSpc>
                <a:spcPct val="115000"/>
              </a:lnSpc>
              <a:spcBef>
                <a:spcPts val="100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49% of our students are part-time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26"/>
          <p:cNvPicPr preferRelativeResize="0"/>
          <p:nvPr/>
        </p:nvPicPr>
        <p:blipFill rotWithShape="1">
          <a:blip r:embed="rId3">
            <a:alphaModFix/>
          </a:blip>
          <a:srcRect b="0" l="0" r="0" t="0"/>
          <a:stretch/>
        </p:blipFill>
        <p:spPr>
          <a:xfrm>
            <a:off x="1588" y="1588"/>
            <a:ext cx="1588" cy="1588"/>
          </a:xfrm>
          <a:prstGeom prst="rect">
            <a:avLst/>
          </a:prstGeom>
          <a:noFill/>
          <a:ln>
            <a:noFill/>
          </a:ln>
        </p:spPr>
      </p:pic>
      <p:sp>
        <p:nvSpPr>
          <p:cNvPr id="235" name="Google Shape;235;p26"/>
          <p:cNvSpPr txBox="1"/>
          <p:nvPr>
            <p:ph idx="12" type="sldNum"/>
          </p:nvPr>
        </p:nvSpPr>
        <p:spPr>
          <a:xfrm>
            <a:off x="8956429" y="636651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accent4"/>
              </a:buClr>
              <a:buSzPts val="1000"/>
              <a:buFont typeface="Arial"/>
              <a:buNone/>
            </a:pPr>
            <a:fld id="{00000000-1234-1234-1234-123412341234}" type="slidenum">
              <a:rPr lang="en-US"/>
              <a:t>‹#›</a:t>
            </a:fld>
            <a:endParaRPr/>
          </a:p>
        </p:txBody>
      </p:sp>
      <p:sp>
        <p:nvSpPr>
          <p:cNvPr id="236" name="Google Shape;236;p26"/>
          <p:cNvSpPr txBox="1"/>
          <p:nvPr>
            <p:ph type="title"/>
          </p:nvPr>
        </p:nvSpPr>
        <p:spPr>
          <a:xfrm>
            <a:off x="380999" y="215656"/>
            <a:ext cx="11318700" cy="61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US" sz="3200">
                <a:latin typeface="Calibri"/>
                <a:ea typeface="Calibri"/>
                <a:cs typeface="Calibri"/>
                <a:sym typeface="Calibri"/>
              </a:rPr>
              <a:t>65 X 25 goals fall within our mission and influence our work</a:t>
            </a:r>
            <a:endParaRPr/>
          </a:p>
        </p:txBody>
      </p:sp>
      <p:pic>
        <p:nvPicPr>
          <p:cNvPr id="237" name="Google Shape;237;p26"/>
          <p:cNvPicPr preferRelativeResize="0"/>
          <p:nvPr/>
        </p:nvPicPr>
        <p:blipFill rotWithShape="1">
          <a:blip r:embed="rId4">
            <a:alphaModFix/>
          </a:blip>
          <a:srcRect b="19793" l="55268" r="21304" t="45832"/>
          <a:stretch/>
        </p:blipFill>
        <p:spPr>
          <a:xfrm>
            <a:off x="380999" y="1394724"/>
            <a:ext cx="4931765" cy="4068551"/>
          </a:xfrm>
          <a:prstGeom prst="rect">
            <a:avLst/>
          </a:prstGeom>
          <a:noFill/>
          <a:ln>
            <a:noFill/>
          </a:ln>
        </p:spPr>
      </p:pic>
      <p:sp>
        <p:nvSpPr>
          <p:cNvPr id="238" name="Google Shape;238;p26"/>
          <p:cNvSpPr/>
          <p:nvPr/>
        </p:nvSpPr>
        <p:spPr>
          <a:xfrm>
            <a:off x="5612567" y="1369537"/>
            <a:ext cx="6304500" cy="44013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2000"/>
              <a:buFont typeface="Arial"/>
              <a:buChar char="•"/>
            </a:pPr>
            <a:r>
              <a:rPr b="0" i="1" lang="en-US" sz="2000" u="none" cap="none" strike="noStrike">
                <a:solidFill>
                  <a:srgbClr val="000000"/>
                </a:solidFill>
                <a:latin typeface="Calibri"/>
                <a:ea typeface="Calibri"/>
                <a:cs typeface="Calibri"/>
                <a:sym typeface="Calibri"/>
              </a:rPr>
              <a:t>The Community College System of NH introduced </a:t>
            </a:r>
            <a:r>
              <a:rPr b="1" i="1" lang="en-US" sz="2000" u="none" cap="none" strike="noStrike">
                <a:solidFill>
                  <a:srgbClr val="333399"/>
                </a:solidFill>
                <a:latin typeface="Calibri"/>
                <a:ea typeface="Calibri"/>
                <a:cs typeface="Calibri"/>
                <a:sym typeface="Calibri"/>
              </a:rPr>
              <a:t>65 by 25</a:t>
            </a:r>
            <a:r>
              <a:rPr b="0" i="1" lang="en-US" sz="2000" u="none" cap="none" strike="noStrike">
                <a:solidFill>
                  <a:srgbClr val="000000"/>
                </a:solidFill>
                <a:latin typeface="Calibri"/>
                <a:ea typeface="Calibri"/>
                <a:cs typeface="Calibri"/>
                <a:sym typeface="Calibri"/>
              </a:rPr>
              <a:t>, a goal to help ensure that 65 percent of adults 25 and older in New Hampshire will have some form of post-secondary education, from certificates to advanced degrees, by 2025. Achieving this goal moves New Hampshire much closer to targets cited in national research and positions New Hampshire to support a strong future economy, and we still plan to move towards this through and post-pandemic. </a:t>
            </a:r>
            <a:endParaRPr/>
          </a:p>
          <a:p>
            <a:pPr indent="-158750" lvl="0" marL="285750" marR="0" rtl="0" algn="l">
              <a:lnSpc>
                <a:spcPct val="100000"/>
              </a:lnSpc>
              <a:spcBef>
                <a:spcPts val="0"/>
              </a:spcBef>
              <a:spcAft>
                <a:spcPts val="0"/>
              </a:spcAft>
              <a:buClr>
                <a:srgbClr val="000000"/>
              </a:buClr>
              <a:buSzPts val="2000"/>
              <a:buFont typeface="Arial"/>
              <a:buNone/>
            </a:pPr>
            <a:r>
              <a:t/>
            </a:r>
            <a:endParaRPr b="0" i="1" sz="2000" u="none" cap="none" strike="noStrike">
              <a:solidFill>
                <a:srgbClr val="000000"/>
              </a:solidFill>
              <a:latin typeface="Calibri"/>
              <a:ea typeface="Calibri"/>
              <a:cs typeface="Calibri"/>
              <a:sym typeface="Calibri"/>
            </a:endParaRPr>
          </a:p>
          <a:p>
            <a:pPr indent="-285750" lvl="0" marL="285750" marR="0" rtl="0" algn="l">
              <a:lnSpc>
                <a:spcPct val="100000"/>
              </a:lnSpc>
              <a:spcBef>
                <a:spcPts val="0"/>
              </a:spcBef>
              <a:spcAft>
                <a:spcPts val="0"/>
              </a:spcAft>
              <a:buClr>
                <a:srgbClr val="000000"/>
              </a:buClr>
              <a:buSzPts val="2000"/>
              <a:buFont typeface="Arial"/>
              <a:buChar char="•"/>
            </a:pPr>
            <a:r>
              <a:rPr b="0" i="1" lang="en-US" sz="2000" u="none" cap="none" strike="noStrike">
                <a:solidFill>
                  <a:srgbClr val="000000"/>
                </a:solidFill>
                <a:latin typeface="Calibri"/>
                <a:ea typeface="Calibri"/>
                <a:cs typeface="Calibri"/>
                <a:sym typeface="Calibri"/>
              </a:rPr>
              <a:t>Failure to reach that goal will harm the state’s ability to retain, attract and grow business, and will have long-term effects on the state’s economy and quality of life.</a:t>
            </a:r>
            <a:endParaRPr/>
          </a:p>
          <a:p>
            <a:pPr indent="0" lvl="0" marL="0" marR="0" rtl="0" algn="l">
              <a:lnSpc>
                <a:spcPct val="100000"/>
              </a:lnSpc>
              <a:spcBef>
                <a:spcPts val="0"/>
              </a:spcBef>
              <a:spcAft>
                <a:spcPts val="0"/>
              </a:spcAft>
              <a:buNone/>
            </a:pPr>
            <a:r>
              <a:t/>
            </a:r>
            <a:endParaRPr b="0" i="1" sz="2000" u="none" cap="none" strike="noStrik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27"/>
          <p:cNvPicPr preferRelativeResize="0"/>
          <p:nvPr/>
        </p:nvPicPr>
        <p:blipFill rotWithShape="1">
          <a:blip r:embed="rId3">
            <a:alphaModFix/>
          </a:blip>
          <a:srcRect b="0" l="0" r="0" t="0"/>
          <a:stretch/>
        </p:blipFill>
        <p:spPr>
          <a:xfrm>
            <a:off x="1588" y="1588"/>
            <a:ext cx="1588" cy="1588"/>
          </a:xfrm>
          <a:prstGeom prst="rect">
            <a:avLst/>
          </a:prstGeom>
          <a:noFill/>
          <a:ln>
            <a:noFill/>
          </a:ln>
        </p:spPr>
      </p:pic>
      <p:sp>
        <p:nvSpPr>
          <p:cNvPr id="244" name="Google Shape;244;p27"/>
          <p:cNvSpPr txBox="1"/>
          <p:nvPr>
            <p:ph idx="12" type="sldNum"/>
          </p:nvPr>
        </p:nvSpPr>
        <p:spPr>
          <a:xfrm>
            <a:off x="8956429" y="636651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accent4"/>
              </a:buClr>
              <a:buSzPts val="1000"/>
              <a:buFont typeface="Arial"/>
              <a:buNone/>
            </a:pPr>
            <a:fld id="{00000000-1234-1234-1234-123412341234}" type="slidenum">
              <a:rPr lang="en-US"/>
              <a:t>‹#›</a:t>
            </a:fld>
            <a:endParaRPr/>
          </a:p>
        </p:txBody>
      </p:sp>
      <p:sp>
        <p:nvSpPr>
          <p:cNvPr id="245" name="Google Shape;245;p27"/>
          <p:cNvSpPr txBox="1"/>
          <p:nvPr>
            <p:ph type="title"/>
          </p:nvPr>
        </p:nvSpPr>
        <p:spPr>
          <a:xfrm>
            <a:off x="380929" y="101128"/>
            <a:ext cx="11318700" cy="61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US" sz="3200"/>
              <a:t>CCSNH leads the region in awards growth and other metrics</a:t>
            </a:r>
            <a:endParaRPr/>
          </a:p>
        </p:txBody>
      </p:sp>
      <p:sp>
        <p:nvSpPr>
          <p:cNvPr id="246" name="Google Shape;246;p27"/>
          <p:cNvSpPr txBox="1"/>
          <p:nvPr/>
        </p:nvSpPr>
        <p:spPr>
          <a:xfrm>
            <a:off x="987889" y="1092141"/>
            <a:ext cx="43950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000" u="none" cap="none" strike="noStrike">
                <a:solidFill>
                  <a:srgbClr val="2AA0C5"/>
                </a:solidFill>
                <a:latin typeface="Arial"/>
                <a:ea typeface="Arial"/>
                <a:cs typeface="Arial"/>
                <a:sym typeface="Arial"/>
              </a:rPr>
              <a:t>3-Year Grad Rate – Last Five Years</a:t>
            </a:r>
            <a:endParaRPr/>
          </a:p>
        </p:txBody>
      </p:sp>
      <p:pic>
        <p:nvPicPr>
          <p:cNvPr id="247" name="Google Shape;247;p27"/>
          <p:cNvPicPr preferRelativeResize="0"/>
          <p:nvPr/>
        </p:nvPicPr>
        <p:blipFill rotWithShape="1">
          <a:blip r:embed="rId4">
            <a:alphaModFix/>
          </a:blip>
          <a:srcRect b="0" l="0" r="0" t="0"/>
          <a:stretch/>
        </p:blipFill>
        <p:spPr>
          <a:xfrm>
            <a:off x="412750" y="2000250"/>
            <a:ext cx="5548200" cy="3849600"/>
          </a:xfrm>
          <a:prstGeom prst="rect">
            <a:avLst/>
          </a:prstGeom>
          <a:noFill/>
          <a:ln>
            <a:noFill/>
          </a:ln>
        </p:spPr>
      </p:pic>
      <p:cxnSp>
        <p:nvCxnSpPr>
          <p:cNvPr id="248" name="Google Shape;248;p27"/>
          <p:cNvCxnSpPr/>
          <p:nvPr/>
        </p:nvCxnSpPr>
        <p:spPr>
          <a:xfrm>
            <a:off x="1031874" y="1831975"/>
            <a:ext cx="4306800" cy="0"/>
          </a:xfrm>
          <a:prstGeom prst="straightConnector1">
            <a:avLst/>
          </a:prstGeom>
          <a:noFill/>
          <a:ln cap="flat" cmpd="sng" w="12700">
            <a:solidFill>
              <a:schemeClr val="dk1"/>
            </a:solidFill>
            <a:prstDash val="solid"/>
            <a:round/>
            <a:headEnd len="sm" w="sm" type="none"/>
            <a:tailEnd len="sm" w="sm" type="none"/>
          </a:ln>
        </p:spPr>
      </p:cxnSp>
      <p:cxnSp>
        <p:nvCxnSpPr>
          <p:cNvPr id="249" name="Google Shape;249;p27"/>
          <p:cNvCxnSpPr/>
          <p:nvPr/>
        </p:nvCxnSpPr>
        <p:spPr>
          <a:xfrm rot="10800000">
            <a:off x="1031875" y="1831939"/>
            <a:ext cx="0" cy="1033500"/>
          </a:xfrm>
          <a:prstGeom prst="straightConnector1">
            <a:avLst/>
          </a:prstGeom>
          <a:noFill/>
          <a:ln cap="flat" cmpd="sng" w="12700">
            <a:solidFill>
              <a:schemeClr val="dk1"/>
            </a:solidFill>
            <a:prstDash val="solid"/>
            <a:round/>
            <a:headEnd len="sm" w="sm" type="none"/>
            <a:tailEnd len="sm" w="sm" type="none"/>
          </a:ln>
        </p:spPr>
      </p:cxnSp>
      <p:cxnSp>
        <p:nvCxnSpPr>
          <p:cNvPr id="250" name="Google Shape;250;p27"/>
          <p:cNvCxnSpPr/>
          <p:nvPr/>
        </p:nvCxnSpPr>
        <p:spPr>
          <a:xfrm>
            <a:off x="5338763" y="1831975"/>
            <a:ext cx="0" cy="152400"/>
          </a:xfrm>
          <a:prstGeom prst="straightConnector1">
            <a:avLst/>
          </a:prstGeom>
          <a:noFill/>
          <a:ln cap="flat" cmpd="sng" w="12700">
            <a:solidFill>
              <a:schemeClr val="dk1"/>
            </a:solidFill>
            <a:prstDash val="solid"/>
            <a:round/>
            <a:headEnd len="sm" w="sm" type="none"/>
            <a:tailEnd len="med" w="med" type="triangle"/>
          </a:ln>
        </p:spPr>
      </p:cxnSp>
      <p:sp>
        <p:nvSpPr>
          <p:cNvPr id="251" name="Google Shape;251;p27"/>
          <p:cNvSpPr/>
          <p:nvPr/>
        </p:nvSpPr>
        <p:spPr>
          <a:xfrm>
            <a:off x="2982929" y="5826125"/>
            <a:ext cx="569700" cy="212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2017</a:t>
            </a:r>
            <a:endParaRPr b="0" i="0" sz="1400" u="none" cap="none" strike="noStrike">
              <a:solidFill>
                <a:schemeClr val="dk1"/>
              </a:solidFill>
              <a:latin typeface="Arial"/>
              <a:ea typeface="Arial"/>
              <a:cs typeface="Arial"/>
              <a:sym typeface="Arial"/>
            </a:endParaRPr>
          </a:p>
        </p:txBody>
      </p:sp>
      <p:sp>
        <p:nvSpPr>
          <p:cNvPr id="252" name="Google Shape;252;p27"/>
          <p:cNvSpPr/>
          <p:nvPr/>
        </p:nvSpPr>
        <p:spPr>
          <a:xfrm>
            <a:off x="828675" y="5826125"/>
            <a:ext cx="569700" cy="212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2015</a:t>
            </a:r>
            <a:endParaRPr b="0" i="0" sz="1400" u="none" cap="none" strike="noStrike">
              <a:solidFill>
                <a:schemeClr val="dk1"/>
              </a:solidFill>
              <a:latin typeface="Arial"/>
              <a:ea typeface="Arial"/>
              <a:cs typeface="Arial"/>
              <a:sym typeface="Arial"/>
            </a:endParaRPr>
          </a:p>
        </p:txBody>
      </p:sp>
      <p:sp>
        <p:nvSpPr>
          <p:cNvPr id="253" name="Google Shape;253;p27"/>
          <p:cNvSpPr/>
          <p:nvPr/>
        </p:nvSpPr>
        <p:spPr>
          <a:xfrm>
            <a:off x="4059254" y="5826125"/>
            <a:ext cx="569700" cy="212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2018</a:t>
            </a:r>
            <a:endParaRPr b="0" i="0" sz="1400" u="none" cap="none" strike="noStrike">
              <a:solidFill>
                <a:schemeClr val="dk1"/>
              </a:solidFill>
              <a:latin typeface="Arial"/>
              <a:ea typeface="Arial"/>
              <a:cs typeface="Arial"/>
              <a:sym typeface="Arial"/>
            </a:endParaRPr>
          </a:p>
        </p:txBody>
      </p:sp>
      <p:sp>
        <p:nvSpPr>
          <p:cNvPr id="254" name="Google Shape;254;p27"/>
          <p:cNvSpPr/>
          <p:nvPr/>
        </p:nvSpPr>
        <p:spPr>
          <a:xfrm>
            <a:off x="1905000" y="5826125"/>
            <a:ext cx="569700" cy="212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2016</a:t>
            </a:r>
            <a:endParaRPr b="0" i="0" sz="1400" u="none" cap="none" strike="noStrike">
              <a:solidFill>
                <a:schemeClr val="dk1"/>
              </a:solidFill>
              <a:latin typeface="Arial"/>
              <a:ea typeface="Arial"/>
              <a:cs typeface="Arial"/>
              <a:sym typeface="Arial"/>
            </a:endParaRPr>
          </a:p>
        </p:txBody>
      </p:sp>
      <p:sp>
        <p:nvSpPr>
          <p:cNvPr id="255" name="Google Shape;255;p27"/>
          <p:cNvSpPr/>
          <p:nvPr/>
        </p:nvSpPr>
        <p:spPr>
          <a:xfrm>
            <a:off x="5135580" y="5826125"/>
            <a:ext cx="569700" cy="212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2019</a:t>
            </a:r>
            <a:endParaRPr b="0" i="0" sz="1400" u="none" cap="none" strike="noStrike">
              <a:solidFill>
                <a:schemeClr val="dk1"/>
              </a:solidFill>
              <a:latin typeface="Arial"/>
              <a:ea typeface="Arial"/>
              <a:cs typeface="Arial"/>
              <a:sym typeface="Arial"/>
            </a:endParaRPr>
          </a:p>
        </p:txBody>
      </p:sp>
      <p:sp>
        <p:nvSpPr>
          <p:cNvPr id="256" name="Google Shape;256;p27"/>
          <p:cNvSpPr/>
          <p:nvPr/>
        </p:nvSpPr>
        <p:spPr>
          <a:xfrm>
            <a:off x="2755900" y="1681163"/>
            <a:ext cx="858900" cy="301500"/>
          </a:xfrm>
          <a:prstGeom prst="ellipse">
            <a:avLst/>
          </a:prstGeom>
          <a:solidFill>
            <a:schemeClr val="lt1"/>
          </a:solidFill>
          <a:ln cap="flat" cmpd="sng" w="9525">
            <a:solidFill>
              <a:schemeClr val="dk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chemeClr val="dk1"/>
                </a:solidFill>
                <a:latin typeface="Arial"/>
                <a:ea typeface="Arial"/>
                <a:cs typeface="Arial"/>
                <a:sym typeface="Arial"/>
              </a:rPr>
              <a:t>+34.8%</a:t>
            </a:r>
            <a:endParaRPr b="1" i="0" sz="1400" u="none" cap="none" strike="noStrike">
              <a:solidFill>
                <a:schemeClr val="dk1"/>
              </a:solidFill>
              <a:latin typeface="Arial"/>
              <a:ea typeface="Arial"/>
              <a:cs typeface="Arial"/>
              <a:sym typeface="Arial"/>
            </a:endParaRPr>
          </a:p>
        </p:txBody>
      </p:sp>
      <p:cxnSp>
        <p:nvCxnSpPr>
          <p:cNvPr id="257" name="Google Shape;257;p27"/>
          <p:cNvCxnSpPr/>
          <p:nvPr/>
        </p:nvCxnSpPr>
        <p:spPr>
          <a:xfrm>
            <a:off x="6253397" y="1183051"/>
            <a:ext cx="0" cy="453870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0"/>
              </a:srgbClr>
            </a:outerShdw>
          </a:effectLst>
        </p:spPr>
      </p:cxnSp>
      <p:sp>
        <p:nvSpPr>
          <p:cNvPr id="258" name="Google Shape;258;p27"/>
          <p:cNvSpPr txBox="1"/>
          <p:nvPr/>
        </p:nvSpPr>
        <p:spPr>
          <a:xfrm>
            <a:off x="6580188" y="1831975"/>
            <a:ext cx="5215200" cy="34779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Record total graduate numbers</a:t>
            </a:r>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rgbClr val="000000"/>
              </a:buClr>
              <a:buSzPts val="2200"/>
              <a:buFont typeface="Arial"/>
              <a:buChar char="•"/>
            </a:pPr>
            <a:r>
              <a:rPr b="0" i="0" lang="en-US" sz="2200" u="none" cap="none" strike="noStrike">
                <a:solidFill>
                  <a:srgbClr val="000000"/>
                </a:solidFill>
                <a:latin typeface="Arial"/>
                <a:ea typeface="Arial"/>
                <a:cs typeface="Arial"/>
                <a:sym typeface="Arial"/>
              </a:rPr>
              <a:t>CCSNH has New-England-region leading graduation rates for the community college sector at various cohort levels, and expects current retention strategies to have a dramatic, continued positive effect on these outcomes</a:t>
            </a:r>
            <a:endParaRPr/>
          </a:p>
          <a:p>
            <a:pPr indent="0" lvl="0" marL="0" marR="0" rtl="0" algn="l">
              <a:lnSpc>
                <a:spcPct val="100000"/>
              </a:lnSpc>
              <a:spcBef>
                <a:spcPts val="0"/>
              </a:spcBef>
              <a:spcAft>
                <a:spcPts val="0"/>
              </a:spcAft>
              <a:buNone/>
            </a:pPr>
            <a:r>
              <a:t/>
            </a:r>
            <a:endParaRPr b="0" i="0" sz="22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pic>
        <p:nvPicPr>
          <p:cNvPr id="263" name="Google Shape;263;p28"/>
          <p:cNvPicPr preferRelativeResize="0"/>
          <p:nvPr/>
        </p:nvPicPr>
        <p:blipFill rotWithShape="1">
          <a:blip r:embed="rId3">
            <a:alphaModFix/>
          </a:blip>
          <a:srcRect b="0" l="0" r="0" t="0"/>
          <a:stretch/>
        </p:blipFill>
        <p:spPr>
          <a:xfrm>
            <a:off x="1588" y="1588"/>
            <a:ext cx="1588" cy="1588"/>
          </a:xfrm>
          <a:prstGeom prst="rect">
            <a:avLst/>
          </a:prstGeom>
          <a:noFill/>
          <a:ln>
            <a:noFill/>
          </a:ln>
        </p:spPr>
      </p:pic>
      <p:sp>
        <p:nvSpPr>
          <p:cNvPr id="264" name="Google Shape;264;p28"/>
          <p:cNvSpPr txBox="1"/>
          <p:nvPr>
            <p:ph idx="12" type="sldNum"/>
          </p:nvPr>
        </p:nvSpPr>
        <p:spPr>
          <a:xfrm>
            <a:off x="8956429" y="636651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accent4"/>
              </a:buClr>
              <a:buSzPts val="1000"/>
              <a:buFont typeface="Arial"/>
              <a:buNone/>
            </a:pPr>
            <a:fld id="{00000000-1234-1234-1234-123412341234}" type="slidenum">
              <a:rPr lang="en-US"/>
              <a:t>‹#›</a:t>
            </a:fld>
            <a:endParaRPr/>
          </a:p>
        </p:txBody>
      </p:sp>
      <p:sp>
        <p:nvSpPr>
          <p:cNvPr id="265" name="Google Shape;265;p28"/>
          <p:cNvSpPr txBox="1"/>
          <p:nvPr>
            <p:ph type="title"/>
          </p:nvPr>
        </p:nvSpPr>
        <p:spPr>
          <a:xfrm>
            <a:off x="380999" y="215656"/>
            <a:ext cx="11318700" cy="61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US"/>
              <a:t>65 by 25 &gt; Strategic Goals &gt; Objectives &gt; KPI’s</a:t>
            </a:r>
            <a:br>
              <a:rPr lang="en-US"/>
            </a:br>
            <a:endParaRPr/>
          </a:p>
        </p:txBody>
      </p:sp>
      <p:sp>
        <p:nvSpPr>
          <p:cNvPr id="266" name="Google Shape;266;p28"/>
          <p:cNvSpPr/>
          <p:nvPr/>
        </p:nvSpPr>
        <p:spPr>
          <a:xfrm>
            <a:off x="492301" y="826456"/>
            <a:ext cx="11318700" cy="501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i="0" sz="2000" u="sng" cap="none" strike="noStrike">
              <a:solidFill>
                <a:srgbClr val="29571F"/>
              </a:solidFill>
              <a:latin typeface="Arial"/>
              <a:ea typeface="Arial"/>
              <a:cs typeface="Arial"/>
              <a:sym typeface="Arial"/>
            </a:endParaRPr>
          </a:p>
          <a:p>
            <a:pPr indent="0" lvl="0" marL="0" marR="0" rtl="0" algn="l">
              <a:lnSpc>
                <a:spcPct val="100000"/>
              </a:lnSpc>
              <a:spcBef>
                <a:spcPts val="0"/>
              </a:spcBef>
              <a:spcAft>
                <a:spcPts val="0"/>
              </a:spcAft>
              <a:buNone/>
            </a:pPr>
            <a:r>
              <a:rPr b="1" i="0" lang="en-US" sz="2000" u="none" cap="none" strike="noStrike">
                <a:solidFill>
                  <a:srgbClr val="2AA0C5"/>
                </a:solidFill>
                <a:latin typeface="Arial"/>
                <a:ea typeface="Arial"/>
                <a:cs typeface="Arial"/>
                <a:sym typeface="Arial"/>
              </a:rPr>
              <a:t>Assure pathways lead to academic and career success in NH</a:t>
            </a:r>
            <a:endParaRPr/>
          </a:p>
          <a:p>
            <a:pPr indent="0" lvl="1"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Maintain economic and transfer value of all CCSNH academic programs</a:t>
            </a:r>
            <a:endParaRPr/>
          </a:p>
          <a:p>
            <a:pPr indent="-457200" lvl="2" marL="1371600" marR="0" rtl="0" algn="l">
              <a:lnSpc>
                <a:spcPct val="100000"/>
              </a:lnSpc>
              <a:spcBef>
                <a:spcPts val="0"/>
              </a:spcBef>
              <a:spcAft>
                <a:spcPts val="0"/>
              </a:spcAft>
              <a:buClr>
                <a:srgbClr val="000000"/>
              </a:buClr>
              <a:buSzPts val="2000"/>
              <a:buFont typeface="Noto Sans Symbols"/>
              <a:buChar char="✔"/>
            </a:pPr>
            <a:r>
              <a:rPr b="1" i="0" lang="en-US" sz="2000" u="none" cap="none" strike="noStrike">
                <a:solidFill>
                  <a:srgbClr val="000000"/>
                </a:solidFill>
                <a:latin typeface="Arial"/>
                <a:ea typeface="Arial"/>
                <a:cs typeface="Arial"/>
                <a:sym typeface="Arial"/>
              </a:rPr>
              <a:t>KPIs: </a:t>
            </a:r>
            <a:r>
              <a:rPr b="0" i="0" lang="en-US" sz="2000" u="none" cap="none" strike="noStrike">
                <a:solidFill>
                  <a:srgbClr val="000000"/>
                </a:solidFill>
                <a:latin typeface="Arial"/>
                <a:ea typeface="Arial"/>
                <a:cs typeface="Arial"/>
                <a:sym typeface="Arial"/>
              </a:rPr>
              <a:t>Median earnings, transfer post-completion</a:t>
            </a:r>
            <a:endParaRPr/>
          </a:p>
          <a:p>
            <a:pPr indent="0" lvl="1"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Continuously advance the vibrancy of teaching and learning, and of classroom experience, and support students on pathways relevant to meet academic goals</a:t>
            </a:r>
            <a:endParaRPr/>
          </a:p>
          <a:p>
            <a:pPr indent="-457200" lvl="2" marL="1371600" marR="0" rtl="0" algn="l">
              <a:lnSpc>
                <a:spcPct val="100000"/>
              </a:lnSpc>
              <a:spcBef>
                <a:spcPts val="0"/>
              </a:spcBef>
              <a:spcAft>
                <a:spcPts val="0"/>
              </a:spcAft>
              <a:buClr>
                <a:srgbClr val="000000"/>
              </a:buClr>
              <a:buSzPts val="2000"/>
              <a:buFont typeface="Noto Sans Symbols"/>
              <a:buChar char="✔"/>
            </a:pPr>
            <a:r>
              <a:rPr b="1" i="0" lang="en-US" sz="2000" u="none" cap="none" strike="noStrike">
                <a:solidFill>
                  <a:srgbClr val="000000"/>
                </a:solidFill>
                <a:latin typeface="Arial"/>
                <a:ea typeface="Arial"/>
                <a:cs typeface="Arial"/>
                <a:sym typeface="Arial"/>
              </a:rPr>
              <a:t>KPIs: </a:t>
            </a:r>
            <a:r>
              <a:rPr b="0" i="0" lang="en-US" sz="2000" u="none" cap="none" strike="noStrike">
                <a:solidFill>
                  <a:srgbClr val="000000"/>
                </a:solidFill>
                <a:latin typeface="Arial"/>
                <a:ea typeface="Arial"/>
                <a:cs typeface="Arial"/>
                <a:sym typeface="Arial"/>
              </a:rPr>
              <a:t>Grad rates (FT / PT), total graduates, avg. credits earned, success in gatekeeper Math / English</a:t>
            </a:r>
            <a:endParaRPr/>
          </a:p>
          <a:p>
            <a:pPr indent="-330200" lvl="2" marL="1371600" marR="0" rtl="0" algn="l">
              <a:lnSpc>
                <a:spcPct val="100000"/>
              </a:lnSpc>
              <a:spcBef>
                <a:spcPts val="0"/>
              </a:spcBef>
              <a:spcAft>
                <a:spcPts val="0"/>
              </a:spcAft>
              <a:buClr>
                <a:srgbClr val="000000"/>
              </a:buClr>
              <a:buSzPts val="2000"/>
              <a:buFont typeface="Noto Sans Symbols"/>
              <a:buNone/>
            </a:pPr>
            <a:r>
              <a:t/>
            </a:r>
            <a:endParaRPr b="0" i="0" sz="2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2000" u="none" cap="none" strike="noStrike">
                <a:solidFill>
                  <a:srgbClr val="2AA0C5"/>
                </a:solidFill>
                <a:latin typeface="Arial"/>
                <a:ea typeface="Arial"/>
                <a:cs typeface="Arial"/>
                <a:sym typeface="Arial"/>
              </a:rPr>
              <a:t>Strategically meet enrollment needs for the state, including addressing the unique needs of our differing communities</a:t>
            </a:r>
            <a:endParaRPr/>
          </a:p>
          <a:p>
            <a:pPr indent="0" lvl="1"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Improve rates at which adult residents of NH advance in higher education</a:t>
            </a:r>
            <a:endParaRPr/>
          </a:p>
          <a:p>
            <a:pPr indent="-457200" lvl="2" marL="1371600" marR="0" rtl="0" algn="l">
              <a:lnSpc>
                <a:spcPct val="100000"/>
              </a:lnSpc>
              <a:spcBef>
                <a:spcPts val="0"/>
              </a:spcBef>
              <a:spcAft>
                <a:spcPts val="0"/>
              </a:spcAft>
              <a:buClr>
                <a:srgbClr val="000000"/>
              </a:buClr>
              <a:buSzPts val="2000"/>
              <a:buFont typeface="Noto Sans Symbols"/>
              <a:buChar char="✔"/>
            </a:pPr>
            <a:r>
              <a:rPr b="1" i="0" lang="en-US" sz="2000" u="none" cap="none" strike="noStrike">
                <a:solidFill>
                  <a:srgbClr val="000000"/>
                </a:solidFill>
                <a:latin typeface="Arial"/>
                <a:ea typeface="Arial"/>
                <a:cs typeface="Arial"/>
                <a:sym typeface="Arial"/>
              </a:rPr>
              <a:t>KPIs: </a:t>
            </a:r>
            <a:r>
              <a:rPr b="0" i="0" lang="en-US" sz="2000" u="none" cap="none" strike="noStrike">
                <a:solidFill>
                  <a:srgbClr val="000000"/>
                </a:solidFill>
                <a:latin typeface="Arial"/>
                <a:ea typeface="Arial"/>
                <a:cs typeface="Arial"/>
                <a:sym typeface="Arial"/>
              </a:rPr>
              <a:t>Total enrollment, fall-to-fall retention, age 25+ enrollment</a:t>
            </a:r>
            <a:endParaRPr/>
          </a:p>
          <a:p>
            <a:pPr indent="0" lvl="1"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Improve rates at which HS’ers matriculate / stay in NH</a:t>
            </a:r>
            <a:endParaRPr/>
          </a:p>
          <a:p>
            <a:pPr indent="-457200" lvl="2" marL="1371600" marR="0" rtl="0" algn="l">
              <a:lnSpc>
                <a:spcPct val="100000"/>
              </a:lnSpc>
              <a:spcBef>
                <a:spcPts val="0"/>
              </a:spcBef>
              <a:spcAft>
                <a:spcPts val="0"/>
              </a:spcAft>
              <a:buClr>
                <a:srgbClr val="000000"/>
              </a:buClr>
              <a:buSzPts val="2000"/>
              <a:buFont typeface="Noto Sans Symbols"/>
              <a:buChar char="✔"/>
            </a:pPr>
            <a:r>
              <a:rPr b="1" i="0" lang="en-US" sz="2000" u="none" cap="none" strike="noStrike">
                <a:solidFill>
                  <a:srgbClr val="000000"/>
                </a:solidFill>
                <a:latin typeface="Arial"/>
                <a:ea typeface="Arial"/>
                <a:cs typeface="Arial"/>
                <a:sym typeface="Arial"/>
              </a:rPr>
              <a:t>KPIs: </a:t>
            </a:r>
            <a:r>
              <a:rPr b="0" i="0" lang="en-US" sz="2000" u="none" cap="none" strike="noStrike">
                <a:solidFill>
                  <a:srgbClr val="000000"/>
                </a:solidFill>
                <a:latin typeface="Arial"/>
                <a:ea typeface="Arial"/>
                <a:cs typeface="Arial"/>
                <a:sym typeface="Arial"/>
              </a:rPr>
              <a:t>Total enrollment, fall-to-fall retention, Matriculation rates from NH HS’s</a:t>
            </a:r>
            <a:endParaRPr/>
          </a:p>
          <a:p>
            <a:pPr indent="0" lvl="2" marL="0" marR="0" rtl="0" algn="l">
              <a:lnSpc>
                <a:spcPct val="100000"/>
              </a:lnSpc>
              <a:spcBef>
                <a:spcPts val="0"/>
              </a:spcBef>
              <a:spcAft>
                <a:spcPts val="0"/>
              </a:spcAft>
              <a:buNone/>
            </a:pPr>
            <a:r>
              <a:t/>
            </a:r>
            <a:endParaRPr b="0" i="0" sz="20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9"/>
          <p:cNvPicPr preferRelativeResize="0"/>
          <p:nvPr/>
        </p:nvPicPr>
        <p:blipFill rotWithShape="1">
          <a:blip r:embed="rId3">
            <a:alphaModFix/>
          </a:blip>
          <a:srcRect b="0" l="0" r="0" t="0"/>
          <a:stretch/>
        </p:blipFill>
        <p:spPr>
          <a:xfrm>
            <a:off x="1588" y="1588"/>
            <a:ext cx="1588" cy="1588"/>
          </a:xfrm>
          <a:prstGeom prst="rect">
            <a:avLst/>
          </a:prstGeom>
          <a:noFill/>
          <a:ln>
            <a:noFill/>
          </a:ln>
        </p:spPr>
      </p:pic>
      <p:sp>
        <p:nvSpPr>
          <p:cNvPr id="272" name="Google Shape;272;p29"/>
          <p:cNvSpPr txBox="1"/>
          <p:nvPr>
            <p:ph idx="12" type="sldNum"/>
          </p:nvPr>
        </p:nvSpPr>
        <p:spPr>
          <a:xfrm>
            <a:off x="8956429" y="636651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accent4"/>
              </a:buClr>
              <a:buSzPts val="1000"/>
              <a:buFont typeface="Arial"/>
              <a:buNone/>
            </a:pPr>
            <a:fld id="{00000000-1234-1234-1234-123412341234}" type="slidenum">
              <a:rPr lang="en-US"/>
              <a:t>‹#›</a:t>
            </a:fld>
            <a:endParaRPr/>
          </a:p>
        </p:txBody>
      </p:sp>
      <p:sp>
        <p:nvSpPr>
          <p:cNvPr id="273" name="Google Shape;273;p29"/>
          <p:cNvSpPr txBox="1"/>
          <p:nvPr>
            <p:ph type="title"/>
          </p:nvPr>
        </p:nvSpPr>
        <p:spPr>
          <a:xfrm>
            <a:off x="380999" y="215656"/>
            <a:ext cx="11318700" cy="61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US" sz="3200"/>
              <a:t>CCSNH employs a three-pronged Student GPS strategy</a:t>
            </a:r>
            <a:endParaRPr/>
          </a:p>
        </p:txBody>
      </p:sp>
      <p:sp>
        <p:nvSpPr>
          <p:cNvPr id="274" name="Google Shape;274;p29"/>
          <p:cNvSpPr txBox="1"/>
          <p:nvPr/>
        </p:nvSpPr>
        <p:spPr>
          <a:xfrm>
            <a:off x="380999" y="1057525"/>
            <a:ext cx="10711800" cy="76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200" u="none" cap="none" strike="noStrike">
                <a:solidFill>
                  <a:srgbClr val="1C6A83"/>
                </a:solidFill>
                <a:latin typeface="Arial"/>
                <a:ea typeface="Arial"/>
                <a:cs typeface="Arial"/>
                <a:sym typeface="Arial"/>
              </a:rPr>
              <a:t>CCSNH continues work to make sure enough students graduate with a valuable credential to meet 65 by 25 imperative</a:t>
            </a:r>
            <a:endParaRPr/>
          </a:p>
        </p:txBody>
      </p:sp>
      <p:pic>
        <p:nvPicPr>
          <p:cNvPr id="275" name="Google Shape;275;p29"/>
          <p:cNvPicPr preferRelativeResize="0"/>
          <p:nvPr/>
        </p:nvPicPr>
        <p:blipFill rotWithShape="1">
          <a:blip r:embed="rId4">
            <a:alphaModFix/>
          </a:blip>
          <a:srcRect b="0" l="0" r="0" t="0"/>
          <a:stretch/>
        </p:blipFill>
        <p:spPr>
          <a:xfrm>
            <a:off x="1321769" y="2058035"/>
            <a:ext cx="2860597" cy="604283"/>
          </a:xfrm>
          <a:prstGeom prst="rect">
            <a:avLst/>
          </a:prstGeom>
          <a:noFill/>
          <a:ln>
            <a:noFill/>
          </a:ln>
        </p:spPr>
      </p:pic>
      <p:sp>
        <p:nvSpPr>
          <p:cNvPr id="276" name="Google Shape;276;p29"/>
          <p:cNvSpPr txBox="1"/>
          <p:nvPr/>
        </p:nvSpPr>
        <p:spPr>
          <a:xfrm>
            <a:off x="4457076" y="2057146"/>
            <a:ext cx="79548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All programs must have economic and transfer value</a:t>
            </a:r>
            <a:endParaRPr/>
          </a:p>
        </p:txBody>
      </p:sp>
      <p:sp>
        <p:nvSpPr>
          <p:cNvPr id="277" name="Google Shape;277;p29"/>
          <p:cNvSpPr/>
          <p:nvPr/>
        </p:nvSpPr>
        <p:spPr>
          <a:xfrm>
            <a:off x="422028" y="2706951"/>
            <a:ext cx="11510100" cy="70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2000" u="none" cap="none" strike="noStrike">
                <a:solidFill>
                  <a:srgbClr val="000000"/>
                </a:solidFill>
                <a:latin typeface="Arial"/>
                <a:ea typeface="Arial"/>
                <a:cs typeface="Arial"/>
                <a:sym typeface="Arial"/>
              </a:rPr>
              <a:t>This translates, in the classroom, to vibrancy in teaching and learning, on top of curriculum informed by 4-years and employers</a:t>
            </a:r>
            <a:endParaRPr/>
          </a:p>
        </p:txBody>
      </p:sp>
      <p:sp>
        <p:nvSpPr>
          <p:cNvPr id="278" name="Google Shape;278;p29"/>
          <p:cNvSpPr txBox="1"/>
          <p:nvPr/>
        </p:nvSpPr>
        <p:spPr>
          <a:xfrm>
            <a:off x="1829157" y="3778129"/>
            <a:ext cx="89040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2000" u="none" cap="none" strike="noStrike">
                <a:solidFill>
                  <a:srgbClr val="2AA0C5"/>
                </a:solidFill>
                <a:latin typeface="Arial"/>
                <a:ea typeface="Arial"/>
                <a:cs typeface="Arial"/>
                <a:sym typeface="Arial"/>
              </a:rPr>
              <a:t>Student GPS means helping students succeed by making plans that are</a:t>
            </a:r>
            <a:endParaRPr/>
          </a:p>
        </p:txBody>
      </p:sp>
      <p:graphicFrame>
        <p:nvGraphicFramePr>
          <p:cNvPr id="279" name="Google Shape;279;p29"/>
          <p:cNvGraphicFramePr/>
          <p:nvPr/>
        </p:nvGraphicFramePr>
        <p:xfrm>
          <a:off x="659567" y="4178239"/>
          <a:ext cx="3000000" cy="3000000"/>
        </p:xfrm>
        <a:graphic>
          <a:graphicData uri="http://schemas.openxmlformats.org/drawingml/2006/table">
            <a:tbl>
              <a:tblPr bandRow="1" firstRow="1">
                <a:noFill/>
                <a:tableStyleId>{5157FCB1-6E7D-40D7-BAE1-44705DCA6412}</a:tableStyleId>
              </a:tblPr>
              <a:tblGrid>
                <a:gridCol w="3757525"/>
                <a:gridCol w="3888225"/>
                <a:gridCol w="3626825"/>
              </a:tblGrid>
              <a:tr h="370850">
                <a:tc>
                  <a:txBody>
                    <a:bodyPr/>
                    <a:lstStyle/>
                    <a:p>
                      <a:pPr indent="0" lvl="0" marL="0" marR="0" rtl="0" algn="l">
                        <a:lnSpc>
                          <a:spcPct val="100000"/>
                        </a:lnSpc>
                        <a:spcBef>
                          <a:spcPts val="0"/>
                        </a:spcBef>
                        <a:spcAft>
                          <a:spcPts val="0"/>
                        </a:spcAft>
                        <a:buNone/>
                      </a:pPr>
                      <a:r>
                        <a:rPr b="1" lang="en-US" sz="1800" u="none" cap="none" strike="noStrike">
                          <a:solidFill>
                            <a:schemeClr val="lt1"/>
                          </a:solidFill>
                        </a:rPr>
                        <a:t>      Relevant</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None/>
                      </a:pPr>
                      <a:r>
                        <a:rPr b="1" lang="en-US" sz="1800" u="none" cap="none" strike="noStrike">
                          <a:solidFill>
                            <a:schemeClr val="lt1"/>
                          </a:solidFill>
                        </a:rPr>
                        <a:t>   Intentional and Structured</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2"/>
                    </a:solidFill>
                  </a:tcPr>
                </a:tc>
                <a:tc>
                  <a:txBody>
                    <a:bodyPr/>
                    <a:lstStyle/>
                    <a:p>
                      <a:pPr indent="0" lvl="0" marL="0" marR="0" rtl="0" algn="l">
                        <a:lnSpc>
                          <a:spcPct val="100000"/>
                        </a:lnSpc>
                        <a:spcBef>
                          <a:spcPts val="0"/>
                        </a:spcBef>
                        <a:spcAft>
                          <a:spcPts val="0"/>
                        </a:spcAft>
                        <a:buNone/>
                      </a:pPr>
                      <a:r>
                        <a:rPr b="1" lang="en-US" sz="1800" u="none" cap="none" strike="noStrike">
                          <a:solidFill>
                            <a:schemeClr val="lt1"/>
                          </a:solidFill>
                        </a:rPr>
                        <a:t>    Pace to Completion</a:t>
                      </a:r>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accent2"/>
                    </a:solidFill>
                  </a:tcPr>
                </a:tc>
              </a:tr>
              <a:tr h="370850">
                <a:tc>
                  <a:txBody>
                    <a:bodyPr/>
                    <a:lstStyle/>
                    <a:p>
                      <a:pPr indent="-285750" lvl="0" marL="285750" marR="0" rtl="0" algn="l">
                        <a:lnSpc>
                          <a:spcPct val="100000"/>
                        </a:lnSpc>
                        <a:spcBef>
                          <a:spcPts val="0"/>
                        </a:spcBef>
                        <a:spcAft>
                          <a:spcPts val="0"/>
                        </a:spcAft>
                        <a:buClr>
                          <a:srgbClr val="000000"/>
                        </a:buClr>
                        <a:buSzPts val="1800"/>
                        <a:buFont typeface="Arial"/>
                        <a:buChar char="•"/>
                      </a:pPr>
                      <a:r>
                        <a:rPr lang="en-US" sz="1800" u="none" cap="none" strike="noStrike"/>
                        <a:t>Purposeful choice </a:t>
                      </a:r>
                      <a:endParaRPr/>
                    </a:p>
                    <a:p>
                      <a:pPr indent="-285750" lvl="0" marL="285750" marR="0" rtl="0" algn="l">
                        <a:lnSpc>
                          <a:spcPct val="100000"/>
                        </a:lnSpc>
                        <a:spcBef>
                          <a:spcPts val="0"/>
                        </a:spcBef>
                        <a:spcAft>
                          <a:spcPts val="0"/>
                        </a:spcAft>
                        <a:buClr>
                          <a:srgbClr val="000000"/>
                        </a:buClr>
                        <a:buSzPts val="1800"/>
                        <a:buFont typeface="Arial"/>
                        <a:buChar char="•"/>
                      </a:pPr>
                      <a:r>
                        <a:rPr lang="en-US" sz="1800" u="none" cap="none" strike="noStrike"/>
                        <a:t>Appropriate Math</a:t>
                      </a:r>
                      <a:endParaRPr/>
                    </a:p>
                    <a:p>
                      <a:pPr indent="-285750" lvl="0" marL="285750" marR="0" rtl="0" algn="l">
                        <a:lnSpc>
                          <a:spcPct val="100000"/>
                        </a:lnSpc>
                        <a:spcBef>
                          <a:spcPts val="0"/>
                        </a:spcBef>
                        <a:spcAft>
                          <a:spcPts val="0"/>
                        </a:spcAft>
                        <a:buClr>
                          <a:srgbClr val="000000"/>
                        </a:buClr>
                        <a:buSzPts val="1800"/>
                        <a:buFont typeface="Arial"/>
                        <a:buChar char="•"/>
                      </a:pPr>
                      <a:r>
                        <a:rPr lang="en-US" sz="1800" u="none" cap="none" strike="noStrike"/>
                        <a:t>Faculty-authored pathways</a:t>
                      </a:r>
                      <a:endParaRPr/>
                    </a:p>
                    <a:p>
                      <a:pPr indent="-285750" lvl="0" marL="285750" marR="0" rtl="0" algn="l">
                        <a:lnSpc>
                          <a:spcPct val="100000"/>
                        </a:lnSpc>
                        <a:spcBef>
                          <a:spcPts val="0"/>
                        </a:spcBef>
                        <a:spcAft>
                          <a:spcPts val="0"/>
                        </a:spcAft>
                        <a:buClr>
                          <a:srgbClr val="000000"/>
                        </a:buClr>
                        <a:buSzPts val="1800"/>
                        <a:buFont typeface="Arial"/>
                        <a:buChar char="•"/>
                      </a:pPr>
                      <a:r>
                        <a:rPr lang="en-US" sz="1800" u="none" cap="none" strike="noStrike"/>
                        <a:t>Understanding of what it takes to be successful in College</a:t>
                      </a:r>
                      <a:endParaRPr sz="1800" u="none" cap="none" strike="noStrike"/>
                    </a:p>
                  </a:txBody>
                  <a:tcPr marT="45725" marB="45725" marR="91450" marL="91450">
                    <a:lnL cap="flat" cmpd="sng" w="9525">
                      <a:solidFill>
                        <a:srgbClr val="000000">
                          <a:alpha val="0"/>
                        </a:srgbClr>
                      </a:solidFill>
                      <a:prstDash val="solid"/>
                      <a:round/>
                      <a:headEnd len="sm" w="sm" type="none"/>
                      <a:tailEnd len="sm" w="sm" type="none"/>
                    </a:lnL>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000000"/>
                        </a:buClr>
                        <a:buSzPts val="1800"/>
                        <a:buFont typeface="Arial"/>
                        <a:buChar char="•"/>
                      </a:pPr>
                      <a:r>
                        <a:rPr lang="en-US" sz="1800" u="none" cap="none" strike="noStrike"/>
                        <a:t>Meta-major-based academic pathway choice</a:t>
                      </a:r>
                      <a:endParaRPr/>
                    </a:p>
                    <a:p>
                      <a:pPr indent="-285750" lvl="0" marL="285750" marR="0" rtl="0" algn="l">
                        <a:lnSpc>
                          <a:spcPct val="100000"/>
                        </a:lnSpc>
                        <a:spcBef>
                          <a:spcPts val="0"/>
                        </a:spcBef>
                        <a:spcAft>
                          <a:spcPts val="0"/>
                        </a:spcAft>
                        <a:buClr>
                          <a:srgbClr val="000000"/>
                        </a:buClr>
                        <a:buSzPts val="1800"/>
                        <a:buFont typeface="Arial"/>
                        <a:buChar char="•"/>
                      </a:pPr>
                      <a:r>
                        <a:rPr lang="en-US" sz="1800" u="none" cap="none" strike="noStrike"/>
                        <a:t>Prescribed semester-by-semester coursework</a:t>
                      </a:r>
                      <a:endParaRPr/>
                    </a:p>
                    <a:p>
                      <a:pPr indent="-285750" lvl="0" marL="285750" marR="0" rtl="0" algn="l">
                        <a:lnSpc>
                          <a:spcPct val="100000"/>
                        </a:lnSpc>
                        <a:spcBef>
                          <a:spcPts val="0"/>
                        </a:spcBef>
                        <a:spcAft>
                          <a:spcPts val="0"/>
                        </a:spcAft>
                        <a:buClr>
                          <a:srgbClr val="000000"/>
                        </a:buClr>
                        <a:buSzPts val="1800"/>
                        <a:buFont typeface="Arial"/>
                        <a:buChar char="•"/>
                      </a:pPr>
                      <a:r>
                        <a:rPr lang="en-US" sz="1800" u="none" cap="none" strike="noStrike"/>
                        <a:t>Block scheduling</a:t>
                      </a:r>
                      <a:endParaRPr/>
                    </a:p>
                    <a:p>
                      <a:pPr indent="-285750" lvl="0" marL="285750" marR="0" rtl="0" algn="l">
                        <a:lnSpc>
                          <a:spcPct val="100000"/>
                        </a:lnSpc>
                        <a:spcBef>
                          <a:spcPts val="0"/>
                        </a:spcBef>
                        <a:spcAft>
                          <a:spcPts val="0"/>
                        </a:spcAft>
                        <a:buClr>
                          <a:srgbClr val="000000"/>
                        </a:buClr>
                        <a:buSzPts val="1800"/>
                        <a:buFont typeface="Arial"/>
                        <a:buChar char="•"/>
                      </a:pPr>
                      <a:r>
                        <a:rPr lang="en-US" sz="1800" u="none" cap="none" strike="noStrike"/>
                        <a:t>Registrations </a:t>
                      </a:r>
                      <a:r>
                        <a:rPr b="1" i="1" lang="en-US" sz="1800" u="none" cap="none" strike="noStrike"/>
                        <a:t>on plan</a:t>
                      </a:r>
                      <a:endParaRPr/>
                    </a:p>
                  </a:txBody>
                  <a:tcPr marT="45725" marB="45725" marR="91450" marL="91450">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285750" lvl="0" marL="285750" marR="0" rtl="0" algn="l">
                        <a:lnSpc>
                          <a:spcPct val="100000"/>
                        </a:lnSpc>
                        <a:spcBef>
                          <a:spcPts val="0"/>
                        </a:spcBef>
                        <a:spcAft>
                          <a:spcPts val="0"/>
                        </a:spcAft>
                        <a:buClr>
                          <a:srgbClr val="000000"/>
                        </a:buClr>
                        <a:buSzPts val="1800"/>
                        <a:buFont typeface="Arial"/>
                        <a:buChar char="•"/>
                      </a:pPr>
                      <a:r>
                        <a:rPr lang="en-US" sz="1800" u="none" cap="none" strike="noStrike"/>
                        <a:t>Firm understanding of what “two-year” college actually means</a:t>
                      </a:r>
                      <a:endParaRPr/>
                    </a:p>
                    <a:p>
                      <a:pPr indent="-285750" lvl="0" marL="285750" marR="0" rtl="0" algn="l">
                        <a:lnSpc>
                          <a:spcPct val="100000"/>
                        </a:lnSpc>
                        <a:spcBef>
                          <a:spcPts val="0"/>
                        </a:spcBef>
                        <a:spcAft>
                          <a:spcPts val="0"/>
                        </a:spcAft>
                        <a:buClr>
                          <a:srgbClr val="000000"/>
                        </a:buClr>
                        <a:buSzPts val="1800"/>
                        <a:buFont typeface="Arial"/>
                        <a:buChar char="•"/>
                      </a:pPr>
                      <a:r>
                        <a:rPr lang="en-US" sz="1800" u="none" cap="none" strike="noStrike"/>
                        <a:t>Acceleration for developmental education</a:t>
                      </a:r>
                      <a:endParaRPr/>
                    </a:p>
                    <a:p>
                      <a:pPr indent="-171450" lvl="0" marL="28575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280" name="Google Shape;280;p29"/>
          <p:cNvSpPr/>
          <p:nvPr/>
        </p:nvSpPr>
        <p:spPr>
          <a:xfrm>
            <a:off x="746680" y="4201118"/>
            <a:ext cx="331800" cy="331800"/>
          </a:xfrm>
          <a:prstGeom prst="ellipse">
            <a:avLst/>
          </a:prstGeom>
          <a:solidFill>
            <a:srgbClr val="191970"/>
          </a:solid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Calibri"/>
                <a:ea typeface="Calibri"/>
                <a:cs typeface="Calibri"/>
                <a:sym typeface="Calibri"/>
              </a:rPr>
              <a:t>a</a:t>
            </a:r>
            <a:endParaRPr/>
          </a:p>
        </p:txBody>
      </p:sp>
      <p:sp>
        <p:nvSpPr>
          <p:cNvPr id="281" name="Google Shape;281;p29"/>
          <p:cNvSpPr/>
          <p:nvPr/>
        </p:nvSpPr>
        <p:spPr>
          <a:xfrm>
            <a:off x="4291182" y="4193235"/>
            <a:ext cx="331800" cy="331800"/>
          </a:xfrm>
          <a:prstGeom prst="ellipse">
            <a:avLst/>
          </a:prstGeom>
          <a:solidFill>
            <a:srgbClr val="191970"/>
          </a:solid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Calibri"/>
                <a:ea typeface="Calibri"/>
                <a:cs typeface="Calibri"/>
                <a:sym typeface="Calibri"/>
              </a:rPr>
              <a:t>b</a:t>
            </a:r>
            <a:endParaRPr/>
          </a:p>
        </p:txBody>
      </p:sp>
      <p:sp>
        <p:nvSpPr>
          <p:cNvPr id="282" name="Google Shape;282;p29"/>
          <p:cNvSpPr/>
          <p:nvPr/>
        </p:nvSpPr>
        <p:spPr>
          <a:xfrm>
            <a:off x="8268572" y="4178239"/>
            <a:ext cx="331800" cy="331800"/>
          </a:xfrm>
          <a:prstGeom prst="ellipse">
            <a:avLst/>
          </a:prstGeom>
          <a:solidFill>
            <a:srgbClr val="191970"/>
          </a:solid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b="1" i="0" lang="en-US" sz="1600" u="none" cap="none" strike="noStrike">
                <a:solidFill>
                  <a:schemeClr val="lt1"/>
                </a:solidFill>
                <a:latin typeface="Calibri"/>
                <a:ea typeface="Calibri"/>
                <a:cs typeface="Calibri"/>
                <a:sym typeface="Calibri"/>
              </a:rPr>
              <a:t>c</a:t>
            </a:r>
            <a:endParaRPr/>
          </a:p>
        </p:txBody>
      </p:sp>
      <p:cxnSp>
        <p:nvCxnSpPr>
          <p:cNvPr id="283" name="Google Shape;283;p29"/>
          <p:cNvCxnSpPr/>
          <p:nvPr/>
        </p:nvCxnSpPr>
        <p:spPr>
          <a:xfrm>
            <a:off x="2169842" y="3597238"/>
            <a:ext cx="8153400" cy="0"/>
          </a:xfrm>
          <a:prstGeom prst="straightConnector1">
            <a:avLst/>
          </a:prstGeom>
          <a:noFill/>
          <a:ln cap="flat" cmpd="sng" w="38100">
            <a:solidFill>
              <a:schemeClr val="accent2"/>
            </a:solidFill>
            <a:prstDash val="solid"/>
            <a:round/>
            <a:headEnd len="sm" w="sm" type="none"/>
            <a:tailEnd len="sm" w="sm" type="none"/>
          </a:ln>
          <a:effectLst>
            <a:outerShdw blurRad="40000" rotWithShape="0" dir="5400000" dist="23000">
              <a:srgbClr val="000000">
                <a:alpha val="34900"/>
              </a:srgbClr>
            </a:outerShdw>
          </a:effectLst>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30"/>
          <p:cNvPicPr preferRelativeResize="0"/>
          <p:nvPr/>
        </p:nvPicPr>
        <p:blipFill rotWithShape="1">
          <a:blip r:embed="rId3">
            <a:alphaModFix/>
          </a:blip>
          <a:srcRect b="0" l="0" r="0" t="0"/>
          <a:stretch/>
        </p:blipFill>
        <p:spPr>
          <a:xfrm>
            <a:off x="1588" y="1588"/>
            <a:ext cx="1588" cy="1588"/>
          </a:xfrm>
          <a:prstGeom prst="rect">
            <a:avLst/>
          </a:prstGeom>
          <a:noFill/>
          <a:ln>
            <a:noFill/>
          </a:ln>
        </p:spPr>
      </p:pic>
      <p:sp>
        <p:nvSpPr>
          <p:cNvPr id="289" name="Google Shape;289;p30"/>
          <p:cNvSpPr txBox="1"/>
          <p:nvPr>
            <p:ph idx="12" type="sldNum"/>
          </p:nvPr>
        </p:nvSpPr>
        <p:spPr>
          <a:xfrm>
            <a:off x="8956429" y="636651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accent4"/>
              </a:buClr>
              <a:buSzPts val="1000"/>
              <a:buFont typeface="Arial"/>
              <a:buNone/>
            </a:pPr>
            <a:fld id="{00000000-1234-1234-1234-123412341234}" type="slidenum">
              <a:rPr lang="en-US"/>
              <a:t>‹#›</a:t>
            </a:fld>
            <a:endParaRPr/>
          </a:p>
        </p:txBody>
      </p:sp>
      <p:sp>
        <p:nvSpPr>
          <p:cNvPr id="290" name="Google Shape;290;p30"/>
          <p:cNvSpPr txBox="1"/>
          <p:nvPr>
            <p:ph type="title"/>
          </p:nvPr>
        </p:nvSpPr>
        <p:spPr>
          <a:xfrm>
            <a:off x="380999" y="215656"/>
            <a:ext cx="11318700" cy="61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US" sz="3200"/>
              <a:t> Principles and process of performance dialogs</a:t>
            </a:r>
            <a:endParaRPr/>
          </a:p>
        </p:txBody>
      </p:sp>
      <p:sp>
        <p:nvSpPr>
          <p:cNvPr id="291" name="Google Shape;291;p30"/>
          <p:cNvSpPr/>
          <p:nvPr/>
        </p:nvSpPr>
        <p:spPr>
          <a:xfrm>
            <a:off x="6016704" y="3886835"/>
            <a:ext cx="1463700" cy="687300"/>
          </a:xfrm>
          <a:prstGeom prst="rect">
            <a:avLst/>
          </a:prstGeom>
          <a:solidFill>
            <a:srgbClr val="7CE4FF"/>
          </a:solidFill>
          <a:ln cap="flat" cmpd="sng" w="25400">
            <a:solidFill>
              <a:srgbClr val="00698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chemeClr val="dk1"/>
                </a:solidFill>
                <a:latin typeface="Arial"/>
                <a:ea typeface="Arial"/>
                <a:cs typeface="Arial"/>
                <a:sym typeface="Arial"/>
              </a:rPr>
              <a:t>Dialogs</a:t>
            </a:r>
            <a:endParaRPr/>
          </a:p>
        </p:txBody>
      </p:sp>
      <p:sp>
        <p:nvSpPr>
          <p:cNvPr id="292" name="Google Shape;292;p30"/>
          <p:cNvSpPr/>
          <p:nvPr/>
        </p:nvSpPr>
        <p:spPr>
          <a:xfrm>
            <a:off x="1416128" y="3877310"/>
            <a:ext cx="1384200" cy="687300"/>
          </a:xfrm>
          <a:prstGeom prst="rect">
            <a:avLst/>
          </a:prstGeom>
          <a:solidFill>
            <a:srgbClr val="D8D8D8"/>
          </a:solidFill>
          <a:ln cap="flat" cmpd="sng" w="25400">
            <a:solidFill>
              <a:srgbClr val="00698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Long-term outcomes</a:t>
            </a:r>
            <a:endParaRPr/>
          </a:p>
        </p:txBody>
      </p:sp>
      <p:sp>
        <p:nvSpPr>
          <p:cNvPr id="293" name="Google Shape;293;p30"/>
          <p:cNvSpPr/>
          <p:nvPr/>
        </p:nvSpPr>
        <p:spPr>
          <a:xfrm>
            <a:off x="5946854" y="1186497"/>
            <a:ext cx="2330400" cy="2325600"/>
          </a:xfrm>
          <a:prstGeom prst="ellipse">
            <a:avLst/>
          </a:prstGeom>
          <a:solidFill>
            <a:srgbClr val="7CE4FF"/>
          </a:solidFill>
          <a:ln cap="flat" cmpd="sng" w="25400">
            <a:solidFill>
              <a:srgbClr val="00698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p:txBody>
      </p:sp>
      <p:sp>
        <p:nvSpPr>
          <p:cNvPr id="294" name="Google Shape;294;p30"/>
          <p:cNvSpPr/>
          <p:nvPr/>
        </p:nvSpPr>
        <p:spPr>
          <a:xfrm>
            <a:off x="4019629" y="1186497"/>
            <a:ext cx="2330400" cy="2325600"/>
          </a:xfrm>
          <a:prstGeom prst="ellipse">
            <a:avLst/>
          </a:prstGeom>
          <a:solidFill>
            <a:srgbClr val="D8D8D8"/>
          </a:solidFill>
          <a:ln cap="flat" cmpd="sng" w="25400">
            <a:solidFill>
              <a:srgbClr val="00698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p:txBody>
      </p:sp>
      <p:sp>
        <p:nvSpPr>
          <p:cNvPr id="295" name="Google Shape;295;p30"/>
          <p:cNvSpPr txBox="1"/>
          <p:nvPr/>
        </p:nvSpPr>
        <p:spPr>
          <a:xfrm>
            <a:off x="4279979" y="2383472"/>
            <a:ext cx="1811400" cy="338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Metrics</a:t>
            </a:r>
            <a:endParaRPr/>
          </a:p>
        </p:txBody>
      </p:sp>
      <p:sp>
        <p:nvSpPr>
          <p:cNvPr id="296" name="Google Shape;296;p30"/>
          <p:cNvSpPr txBox="1"/>
          <p:nvPr/>
        </p:nvSpPr>
        <p:spPr>
          <a:xfrm>
            <a:off x="6205616" y="2383472"/>
            <a:ext cx="1811400" cy="338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Dialogs</a:t>
            </a:r>
            <a:endParaRPr/>
          </a:p>
        </p:txBody>
      </p:sp>
      <p:sp>
        <p:nvSpPr>
          <p:cNvPr id="297" name="Google Shape;297;p30"/>
          <p:cNvSpPr/>
          <p:nvPr/>
        </p:nvSpPr>
        <p:spPr>
          <a:xfrm>
            <a:off x="6016704" y="5091747"/>
            <a:ext cx="1463700" cy="687300"/>
          </a:xfrm>
          <a:prstGeom prst="rect">
            <a:avLst/>
          </a:prstGeom>
          <a:solidFill>
            <a:srgbClr val="7CE4FF"/>
          </a:solidFill>
          <a:ln cap="flat" cmpd="sng" w="25400">
            <a:solidFill>
              <a:srgbClr val="00698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Operations</a:t>
            </a:r>
            <a:endParaRPr/>
          </a:p>
        </p:txBody>
      </p:sp>
      <p:sp>
        <p:nvSpPr>
          <p:cNvPr id="298" name="Google Shape;298;p30"/>
          <p:cNvSpPr/>
          <p:nvPr/>
        </p:nvSpPr>
        <p:spPr>
          <a:xfrm>
            <a:off x="1424066" y="5091747"/>
            <a:ext cx="1376400" cy="687300"/>
          </a:xfrm>
          <a:prstGeom prst="rect">
            <a:avLst/>
          </a:prstGeom>
          <a:solidFill>
            <a:srgbClr val="D8D8D8"/>
          </a:solidFill>
          <a:ln cap="flat" cmpd="sng" w="25400">
            <a:solidFill>
              <a:srgbClr val="00698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Leading indicators</a:t>
            </a:r>
            <a:endParaRPr/>
          </a:p>
        </p:txBody>
      </p:sp>
      <p:sp>
        <p:nvSpPr>
          <p:cNvPr id="299" name="Google Shape;299;p30"/>
          <p:cNvSpPr txBox="1"/>
          <p:nvPr/>
        </p:nvSpPr>
        <p:spPr>
          <a:xfrm>
            <a:off x="3098879" y="3540760"/>
            <a:ext cx="2957400" cy="339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Description</a:t>
            </a:r>
            <a:endParaRPr/>
          </a:p>
        </p:txBody>
      </p:sp>
      <p:cxnSp>
        <p:nvCxnSpPr>
          <p:cNvPr id="300" name="Google Shape;300;p30"/>
          <p:cNvCxnSpPr/>
          <p:nvPr/>
        </p:nvCxnSpPr>
        <p:spPr>
          <a:xfrm>
            <a:off x="2987754" y="3877310"/>
            <a:ext cx="2959200" cy="0"/>
          </a:xfrm>
          <a:prstGeom prst="straightConnector1">
            <a:avLst/>
          </a:prstGeom>
          <a:noFill/>
          <a:ln cap="flat" cmpd="sng" w="9525">
            <a:solidFill>
              <a:srgbClr val="008FB7"/>
            </a:solidFill>
            <a:prstDash val="solid"/>
            <a:round/>
            <a:headEnd len="sm" w="sm" type="none"/>
            <a:tailEnd len="sm" w="sm" type="none"/>
          </a:ln>
        </p:spPr>
      </p:cxnSp>
      <p:sp>
        <p:nvSpPr>
          <p:cNvPr id="301" name="Google Shape;301;p30"/>
          <p:cNvSpPr txBox="1"/>
          <p:nvPr/>
        </p:nvSpPr>
        <p:spPr>
          <a:xfrm>
            <a:off x="7540704" y="3543935"/>
            <a:ext cx="2959200" cy="338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Description</a:t>
            </a:r>
            <a:endParaRPr/>
          </a:p>
        </p:txBody>
      </p:sp>
      <p:cxnSp>
        <p:nvCxnSpPr>
          <p:cNvPr id="302" name="Google Shape;302;p30"/>
          <p:cNvCxnSpPr/>
          <p:nvPr/>
        </p:nvCxnSpPr>
        <p:spPr>
          <a:xfrm>
            <a:off x="7610554" y="3877310"/>
            <a:ext cx="2957400" cy="0"/>
          </a:xfrm>
          <a:prstGeom prst="straightConnector1">
            <a:avLst/>
          </a:prstGeom>
          <a:noFill/>
          <a:ln cap="flat" cmpd="sng" w="9525">
            <a:solidFill>
              <a:srgbClr val="008FB7"/>
            </a:solidFill>
            <a:prstDash val="solid"/>
            <a:round/>
            <a:headEnd len="sm" w="sm" type="none"/>
            <a:tailEnd len="sm" w="sm" type="none"/>
          </a:ln>
        </p:spPr>
      </p:cxnSp>
      <p:sp>
        <p:nvSpPr>
          <p:cNvPr id="303" name="Google Shape;303;p30"/>
          <p:cNvSpPr txBox="1"/>
          <p:nvPr/>
        </p:nvSpPr>
        <p:spPr>
          <a:xfrm>
            <a:off x="2965529" y="3890010"/>
            <a:ext cx="2957400" cy="12018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Overview of outcomes / KPIs with less frequency</a:t>
            </a:r>
            <a:endParaRPr/>
          </a:p>
          <a:p>
            <a:pPr indent="-285750" lvl="1" marL="742950" marR="0" rtl="0" algn="l">
              <a:lnSpc>
                <a:spcPct val="100000"/>
              </a:lnSpc>
              <a:spcBef>
                <a:spcPts val="0"/>
              </a:spcBef>
              <a:spcAft>
                <a:spcPts val="0"/>
              </a:spcAft>
              <a:buClr>
                <a:srgbClr val="000000"/>
              </a:buClr>
              <a:buSzPts val="1400"/>
              <a:buFont typeface="Arial"/>
              <a:buChar char="•"/>
            </a:pPr>
            <a:r>
              <a:rPr b="0" i="1" lang="en-US" sz="1400" u="none" cap="none" strike="noStrike">
                <a:solidFill>
                  <a:schemeClr val="dk1"/>
                </a:solidFill>
                <a:latin typeface="Arial"/>
                <a:ea typeface="Arial"/>
                <a:cs typeface="Arial"/>
                <a:sym typeface="Arial"/>
              </a:rPr>
              <a:t>E.g., 65 by 25 metrics</a:t>
            </a:r>
            <a:endParaRPr/>
          </a:p>
        </p:txBody>
      </p:sp>
      <p:cxnSp>
        <p:nvCxnSpPr>
          <p:cNvPr id="304" name="Google Shape;304;p30"/>
          <p:cNvCxnSpPr/>
          <p:nvPr/>
        </p:nvCxnSpPr>
        <p:spPr>
          <a:xfrm>
            <a:off x="2965529" y="5109210"/>
            <a:ext cx="2957400" cy="0"/>
          </a:xfrm>
          <a:prstGeom prst="straightConnector1">
            <a:avLst/>
          </a:prstGeom>
          <a:noFill/>
          <a:ln cap="flat" cmpd="sng" w="9525">
            <a:solidFill>
              <a:srgbClr val="008FB7"/>
            </a:solidFill>
            <a:prstDash val="dash"/>
            <a:round/>
            <a:headEnd len="sm" w="sm" type="none"/>
            <a:tailEnd len="sm" w="sm" type="none"/>
          </a:ln>
        </p:spPr>
      </p:cxnSp>
      <p:sp>
        <p:nvSpPr>
          <p:cNvPr id="305" name="Google Shape;305;p30"/>
          <p:cNvSpPr txBox="1"/>
          <p:nvPr/>
        </p:nvSpPr>
        <p:spPr>
          <a:xfrm>
            <a:off x="7540704" y="3909060"/>
            <a:ext cx="2959200" cy="9540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Frequency depends on organizational level</a:t>
            </a:r>
            <a:endParaRPr/>
          </a:p>
          <a:p>
            <a:pPr indent="-285750" lvl="1" marL="742950" marR="0" rtl="0" algn="l">
              <a:lnSpc>
                <a:spcPct val="100000"/>
              </a:lnSpc>
              <a:spcBef>
                <a:spcPts val="0"/>
              </a:spcBef>
              <a:spcAft>
                <a:spcPts val="0"/>
              </a:spcAft>
              <a:buClr>
                <a:srgbClr val="000000"/>
              </a:buClr>
              <a:buSzPts val="1400"/>
              <a:buFont typeface="Arial"/>
              <a:buChar char="•"/>
            </a:pPr>
            <a:r>
              <a:rPr b="0" i="1" lang="en-US" sz="1400" u="none" cap="none" strike="noStrike">
                <a:solidFill>
                  <a:schemeClr val="dk1"/>
                </a:solidFill>
                <a:latin typeface="Arial"/>
                <a:ea typeface="Arial"/>
                <a:cs typeface="Arial"/>
                <a:sym typeface="Arial"/>
              </a:rPr>
              <a:t>E.g., Monthly CFO meeting. </a:t>
            </a:r>
            <a:endParaRPr/>
          </a:p>
        </p:txBody>
      </p:sp>
      <p:cxnSp>
        <p:nvCxnSpPr>
          <p:cNvPr id="306" name="Google Shape;306;p30"/>
          <p:cNvCxnSpPr/>
          <p:nvPr/>
        </p:nvCxnSpPr>
        <p:spPr>
          <a:xfrm>
            <a:off x="7610554" y="5107622"/>
            <a:ext cx="2957400" cy="0"/>
          </a:xfrm>
          <a:prstGeom prst="straightConnector1">
            <a:avLst/>
          </a:prstGeom>
          <a:noFill/>
          <a:ln cap="flat" cmpd="sng" w="9525">
            <a:solidFill>
              <a:srgbClr val="008FB7"/>
            </a:solidFill>
            <a:prstDash val="dash"/>
            <a:round/>
            <a:headEnd len="sm" w="sm" type="none"/>
            <a:tailEnd len="sm" w="sm" type="none"/>
          </a:ln>
        </p:spPr>
      </p:cxnSp>
      <p:sp>
        <p:nvSpPr>
          <p:cNvPr id="307" name="Google Shape;307;p30"/>
          <p:cNvSpPr txBox="1"/>
          <p:nvPr/>
        </p:nvSpPr>
        <p:spPr>
          <a:xfrm>
            <a:off x="2998866" y="5091747"/>
            <a:ext cx="2957400" cy="12003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chemeClr val="dk1"/>
                </a:solidFill>
                <a:latin typeface="Arial"/>
                <a:ea typeface="Arial"/>
                <a:cs typeface="Arial"/>
                <a:sym typeface="Arial"/>
              </a:rPr>
              <a:t>Overview of effectiveness and efficiency factors that influence outcomes</a:t>
            </a:r>
            <a:endParaRPr/>
          </a:p>
        </p:txBody>
      </p:sp>
      <p:sp>
        <p:nvSpPr>
          <p:cNvPr id="308" name="Google Shape;308;p30"/>
          <p:cNvSpPr txBox="1"/>
          <p:nvPr/>
        </p:nvSpPr>
        <p:spPr>
          <a:xfrm>
            <a:off x="7748666" y="5166360"/>
            <a:ext cx="2957400" cy="12003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Identify actions to improve outcomes</a:t>
            </a:r>
            <a:endParaRPr/>
          </a:p>
          <a:p>
            <a:pPr indent="-285750" lvl="1" marL="742950" marR="0" rtl="0" algn="l">
              <a:lnSpc>
                <a:spcPct val="100000"/>
              </a:lnSpc>
              <a:spcBef>
                <a:spcPts val="0"/>
              </a:spcBef>
              <a:spcAft>
                <a:spcPts val="0"/>
              </a:spcAft>
              <a:buClr>
                <a:srgbClr val="000000"/>
              </a:buClr>
              <a:buSzPts val="1400"/>
              <a:buFont typeface="Arial"/>
              <a:buChar char="•"/>
            </a:pPr>
            <a:r>
              <a:rPr b="0" i="0" lang="en-US" sz="1400" u="none" cap="none" strike="noStrike">
                <a:solidFill>
                  <a:srgbClr val="000000"/>
                </a:solidFill>
                <a:latin typeface="Arial"/>
                <a:ea typeface="Arial"/>
                <a:cs typeface="Arial"/>
                <a:sym typeface="Arial"/>
              </a:rPr>
              <a:t>E.g., Action Items</a:t>
            </a:r>
            <a:endParaRPr/>
          </a:p>
          <a:p>
            <a:pPr indent="0" lvl="1" marL="0" marR="0" rtl="0" algn="l">
              <a:lnSpc>
                <a:spcPct val="100000"/>
              </a:lnSpc>
              <a:spcBef>
                <a:spcPts val="0"/>
              </a:spcBef>
              <a:spcAft>
                <a:spcPts val="0"/>
              </a:spcAft>
              <a:buNone/>
            </a:pPr>
            <a:r>
              <a:t/>
            </a:r>
            <a:endParaRPr b="0" i="1" sz="1400" u="none" cap="none" strike="noStrike">
              <a:solidFill>
                <a:srgbClr val="000000"/>
              </a:solidFill>
              <a:latin typeface="Arial"/>
              <a:ea typeface="Arial"/>
              <a:cs typeface="Arial"/>
              <a:sym typeface="Arial"/>
            </a:endParaRPr>
          </a:p>
        </p:txBody>
      </p:sp>
      <p:sp>
        <p:nvSpPr>
          <p:cNvPr id="309" name="Google Shape;309;p30"/>
          <p:cNvSpPr/>
          <p:nvPr/>
        </p:nvSpPr>
        <p:spPr>
          <a:xfrm>
            <a:off x="5946854" y="1186497"/>
            <a:ext cx="2330400" cy="2325600"/>
          </a:xfrm>
          <a:prstGeom prst="ellipse">
            <a:avLst/>
          </a:prstGeom>
          <a:noFill/>
          <a:ln cap="flat" cmpd="sng" w="25400">
            <a:solidFill>
              <a:srgbClr val="006986"/>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1" i="0" sz="1400" u="none" cap="none" strike="noStrike">
              <a:solidFill>
                <a:srgbClr val="000000"/>
              </a:solidFill>
              <a:latin typeface="Arial"/>
              <a:ea typeface="Arial"/>
              <a:cs typeface="Arial"/>
              <a:sym typeface="Arial"/>
            </a:endParaRPr>
          </a:p>
        </p:txBody>
      </p:sp>
      <p:sp>
        <p:nvSpPr>
          <p:cNvPr id="310" name="Google Shape;310;p30"/>
          <p:cNvSpPr/>
          <p:nvPr/>
        </p:nvSpPr>
        <p:spPr>
          <a:xfrm>
            <a:off x="1576466" y="554672"/>
            <a:ext cx="0" cy="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pic>
        <p:nvPicPr>
          <p:cNvPr id="315" name="Google Shape;315;p31"/>
          <p:cNvPicPr preferRelativeResize="0"/>
          <p:nvPr/>
        </p:nvPicPr>
        <p:blipFill rotWithShape="1">
          <a:blip r:embed="rId3">
            <a:alphaModFix/>
          </a:blip>
          <a:srcRect b="0" l="0" r="0" t="0"/>
          <a:stretch/>
        </p:blipFill>
        <p:spPr>
          <a:xfrm>
            <a:off x="1588" y="1588"/>
            <a:ext cx="1588" cy="1588"/>
          </a:xfrm>
          <a:prstGeom prst="rect">
            <a:avLst/>
          </a:prstGeom>
          <a:noFill/>
          <a:ln>
            <a:noFill/>
          </a:ln>
        </p:spPr>
      </p:pic>
      <p:sp>
        <p:nvSpPr>
          <p:cNvPr id="316" name="Google Shape;316;p31"/>
          <p:cNvSpPr txBox="1"/>
          <p:nvPr>
            <p:ph idx="12" type="sldNum"/>
          </p:nvPr>
        </p:nvSpPr>
        <p:spPr>
          <a:xfrm>
            <a:off x="8956429" y="636651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accent4"/>
              </a:buClr>
              <a:buSzPts val="1000"/>
              <a:buFont typeface="Arial"/>
              <a:buNone/>
            </a:pPr>
            <a:fld id="{00000000-1234-1234-1234-123412341234}" type="slidenum">
              <a:rPr lang="en-US"/>
              <a:t>‹#›</a:t>
            </a:fld>
            <a:endParaRPr/>
          </a:p>
        </p:txBody>
      </p:sp>
      <p:sp>
        <p:nvSpPr>
          <p:cNvPr id="317" name="Google Shape;317;p31"/>
          <p:cNvSpPr txBox="1"/>
          <p:nvPr>
            <p:ph type="title"/>
          </p:nvPr>
        </p:nvSpPr>
        <p:spPr>
          <a:xfrm>
            <a:off x="380999" y="215656"/>
            <a:ext cx="11318700" cy="61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US" sz="3200"/>
              <a:t>Data pain points today limit data-driven decision-making</a:t>
            </a:r>
            <a:endParaRPr/>
          </a:p>
        </p:txBody>
      </p:sp>
      <p:sp>
        <p:nvSpPr>
          <p:cNvPr id="318" name="Google Shape;318;p31"/>
          <p:cNvSpPr txBox="1"/>
          <p:nvPr/>
        </p:nvSpPr>
        <p:spPr>
          <a:xfrm>
            <a:off x="228600" y="1088104"/>
            <a:ext cx="11963400" cy="501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800" u="none" cap="none" strike="noStrike">
                <a:solidFill>
                  <a:srgbClr val="2AA0C5"/>
                </a:solidFill>
                <a:latin typeface="Arial"/>
                <a:ea typeface="Arial"/>
                <a:cs typeface="Arial"/>
                <a:sym typeface="Arial"/>
              </a:rPr>
              <a:t>Where we are today</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Data lives in disparate systems</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Different data elements reported differently out of these siloes</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Few people understand data, as well as how to access it, mostly using complicated commands in student information systems to access clunky CSV files</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Cross-walking data across learning management, student information, career exploration, and advising systems is an arduous task, when possible at all</a:t>
            </a:r>
            <a:endParaRPr/>
          </a:p>
          <a:p>
            <a:pPr indent="0" lvl="0" marL="0" marR="0" rtl="0" algn="l">
              <a:lnSpc>
                <a:spcPct val="100000"/>
              </a:lnSpc>
              <a:spcBef>
                <a:spcPts val="0"/>
              </a:spcBef>
              <a:spcAft>
                <a:spcPts val="0"/>
              </a:spcAft>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r>
              <a:rPr b="1" i="0" lang="en-US" sz="1800" u="none" cap="none" strike="noStrike">
                <a:solidFill>
                  <a:srgbClr val="2AA0C5"/>
                </a:solidFill>
                <a:latin typeface="Arial"/>
                <a:ea typeface="Arial"/>
                <a:cs typeface="Arial"/>
                <a:sym typeface="Arial"/>
              </a:rPr>
              <a:t>Where we want to be</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Centrally stored data to provide just-in-time information for decision support purposes, enabling more agile and intelligent student interventions</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Data solution that evolves as our technology portfolio – and the broader higher education data technology landscape – evolves</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Data warehouse within a broader interoperability framework for quickly connecting existing and new systems</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Inexpensive data exchange that does not sacrifice quality</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Ability to run cutting-edge, real-time analyses to help at-risk students</a:t>
            </a:r>
            <a:endParaRPr/>
          </a:p>
          <a:p>
            <a:pPr indent="-285750" lvl="0" marL="285750" marR="0" rtl="0" algn="l">
              <a:lnSpc>
                <a:spcPct val="100000"/>
              </a:lnSpc>
              <a:spcBef>
                <a:spcPts val="0"/>
              </a:spcBef>
              <a:spcAft>
                <a:spcPts val="0"/>
              </a:spcAft>
              <a:buClr>
                <a:srgbClr val="000000"/>
              </a:buClr>
              <a:buSzPts val="1800"/>
              <a:buFont typeface="Arial"/>
              <a:buChar char="•"/>
            </a:pPr>
            <a:r>
              <a:rPr b="0" i="0" lang="en-US" sz="1800" u="none" cap="none" strike="noStrike">
                <a:solidFill>
                  <a:srgbClr val="000000"/>
                </a:solidFill>
                <a:latin typeface="Arial"/>
                <a:ea typeface="Arial"/>
                <a:cs typeface="Arial"/>
                <a:sym typeface="Arial"/>
              </a:rPr>
              <a:t>Joint platform with our partners</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32"/>
          <p:cNvPicPr preferRelativeResize="0"/>
          <p:nvPr/>
        </p:nvPicPr>
        <p:blipFill rotWithShape="1">
          <a:blip r:embed="rId3">
            <a:alphaModFix/>
          </a:blip>
          <a:srcRect b="0" l="0" r="0" t="0"/>
          <a:stretch/>
        </p:blipFill>
        <p:spPr>
          <a:xfrm>
            <a:off x="1588" y="1588"/>
            <a:ext cx="1588" cy="1588"/>
          </a:xfrm>
          <a:prstGeom prst="rect">
            <a:avLst/>
          </a:prstGeom>
          <a:noFill/>
          <a:ln>
            <a:noFill/>
          </a:ln>
        </p:spPr>
      </p:pic>
      <p:sp>
        <p:nvSpPr>
          <p:cNvPr id="324" name="Google Shape;324;p32"/>
          <p:cNvSpPr txBox="1"/>
          <p:nvPr>
            <p:ph idx="12" type="sldNum"/>
          </p:nvPr>
        </p:nvSpPr>
        <p:spPr>
          <a:xfrm>
            <a:off x="8956429" y="636651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accent4"/>
              </a:buClr>
              <a:buSzPts val="1000"/>
              <a:buFont typeface="Arial"/>
              <a:buNone/>
            </a:pPr>
            <a:fld id="{00000000-1234-1234-1234-123412341234}" type="slidenum">
              <a:rPr lang="en-US"/>
              <a:t>‹#›</a:t>
            </a:fld>
            <a:endParaRPr/>
          </a:p>
        </p:txBody>
      </p:sp>
      <p:sp>
        <p:nvSpPr>
          <p:cNvPr id="325" name="Google Shape;325;p32"/>
          <p:cNvSpPr txBox="1"/>
          <p:nvPr>
            <p:ph type="title"/>
          </p:nvPr>
        </p:nvSpPr>
        <p:spPr>
          <a:xfrm>
            <a:off x="380999" y="215656"/>
            <a:ext cx="11318700" cy="61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US"/>
              <a:t>Where we will be with DXtera implementation</a:t>
            </a:r>
            <a:endParaRPr/>
          </a:p>
        </p:txBody>
      </p:sp>
      <p:sp>
        <p:nvSpPr>
          <p:cNvPr id="326" name="Google Shape;326;p32"/>
          <p:cNvSpPr/>
          <p:nvPr/>
        </p:nvSpPr>
        <p:spPr>
          <a:xfrm>
            <a:off x="2510853" y="4770775"/>
            <a:ext cx="2667000" cy="1752600"/>
          </a:xfrm>
          <a:prstGeom prst="flowChartMagneticDisk">
            <a:avLst/>
          </a:prstGeom>
          <a:solidFill>
            <a:srgbClr val="2AA0C5"/>
          </a:solidFill>
          <a:ln cap="flat" cmpd="sng" w="38100">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descr="https://media.licdn.com/media/AAEAAQAAAAAAAAmYAAAAJGY0MzFjZTAzLTQ4NGMtNGY1ZC1iOWI2LWZmZWVlYjdlNTFkNA.png" id="327" name="Google Shape;327;p32"/>
          <p:cNvPicPr preferRelativeResize="0"/>
          <p:nvPr/>
        </p:nvPicPr>
        <p:blipFill rotWithShape="1">
          <a:blip r:embed="rId4">
            <a:alphaModFix/>
          </a:blip>
          <a:srcRect b="0" l="0" r="0" t="0"/>
          <a:stretch/>
        </p:blipFill>
        <p:spPr>
          <a:xfrm>
            <a:off x="2198469" y="3985836"/>
            <a:ext cx="2618159" cy="907846"/>
          </a:xfrm>
          <a:prstGeom prst="rect">
            <a:avLst/>
          </a:prstGeom>
          <a:noFill/>
          <a:ln>
            <a:noFill/>
          </a:ln>
        </p:spPr>
      </p:pic>
      <p:sp>
        <p:nvSpPr>
          <p:cNvPr id="328" name="Google Shape;328;p32"/>
          <p:cNvSpPr/>
          <p:nvPr/>
        </p:nvSpPr>
        <p:spPr>
          <a:xfrm>
            <a:off x="2516949" y="1595857"/>
            <a:ext cx="990600" cy="1239523"/>
          </a:xfrm>
          <a:prstGeom prst="flowChartMagneticDisk">
            <a:avLst/>
          </a:prstGeom>
          <a:solidFill>
            <a:srgbClr val="2AA0C5"/>
          </a:solidFill>
          <a:ln cap="flat" cmpd="sng" w="38100">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29" name="Google Shape;329;p32"/>
          <p:cNvSpPr/>
          <p:nvPr/>
        </p:nvSpPr>
        <p:spPr>
          <a:xfrm>
            <a:off x="3577653" y="1595857"/>
            <a:ext cx="990600" cy="1239523"/>
          </a:xfrm>
          <a:prstGeom prst="flowChartMagneticDisk">
            <a:avLst/>
          </a:prstGeom>
          <a:solidFill>
            <a:srgbClr val="2AA0C5"/>
          </a:solidFill>
          <a:ln cap="flat" cmpd="sng" w="38100">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30" name="Google Shape;330;p32"/>
          <p:cNvSpPr/>
          <p:nvPr/>
        </p:nvSpPr>
        <p:spPr>
          <a:xfrm>
            <a:off x="4604238" y="1598074"/>
            <a:ext cx="990600" cy="1239523"/>
          </a:xfrm>
          <a:prstGeom prst="flowChartMagneticDisk">
            <a:avLst/>
          </a:prstGeom>
          <a:solidFill>
            <a:srgbClr val="2AA0C5"/>
          </a:solidFill>
          <a:ln cap="flat" cmpd="sng" w="38100">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descr="https://sd-prd-images.s3.amazonaws.com/prd/test-uisapp2/20150702T0517527292217_1425074490653_EAB-Logo_Pantone-2.png" id="331" name="Google Shape;331;p32"/>
          <p:cNvPicPr preferRelativeResize="0"/>
          <p:nvPr/>
        </p:nvPicPr>
        <p:blipFill rotWithShape="1">
          <a:blip r:embed="rId5">
            <a:alphaModFix/>
          </a:blip>
          <a:srcRect b="0" l="0" r="0" t="0"/>
          <a:stretch/>
        </p:blipFill>
        <p:spPr>
          <a:xfrm>
            <a:off x="2322215" y="1113414"/>
            <a:ext cx="1256764" cy="482443"/>
          </a:xfrm>
          <a:prstGeom prst="rect">
            <a:avLst/>
          </a:prstGeom>
          <a:noFill/>
          <a:ln>
            <a:noFill/>
          </a:ln>
        </p:spPr>
      </p:pic>
      <p:pic>
        <p:nvPicPr>
          <p:cNvPr descr="Image result for banner logo ellucian" id="332" name="Google Shape;332;p32"/>
          <p:cNvPicPr preferRelativeResize="0"/>
          <p:nvPr/>
        </p:nvPicPr>
        <p:blipFill rotWithShape="1">
          <a:blip r:embed="rId6">
            <a:alphaModFix/>
          </a:blip>
          <a:srcRect b="0" l="0" r="0" t="0"/>
          <a:stretch/>
        </p:blipFill>
        <p:spPr>
          <a:xfrm>
            <a:off x="3679034" y="1031823"/>
            <a:ext cx="889219" cy="889220"/>
          </a:xfrm>
          <a:prstGeom prst="rect">
            <a:avLst/>
          </a:prstGeom>
          <a:noFill/>
          <a:ln>
            <a:noFill/>
          </a:ln>
        </p:spPr>
      </p:pic>
      <p:pic>
        <p:nvPicPr>
          <p:cNvPr descr="Image result for canvas learning management logo" id="333" name="Google Shape;333;p32"/>
          <p:cNvPicPr preferRelativeResize="0"/>
          <p:nvPr/>
        </p:nvPicPr>
        <p:blipFill rotWithShape="1">
          <a:blip r:embed="rId7">
            <a:alphaModFix/>
          </a:blip>
          <a:srcRect b="26666" l="0" r="0" t="28244"/>
          <a:stretch/>
        </p:blipFill>
        <p:spPr>
          <a:xfrm>
            <a:off x="4604238" y="1294904"/>
            <a:ext cx="1828800" cy="444649"/>
          </a:xfrm>
          <a:prstGeom prst="rect">
            <a:avLst/>
          </a:prstGeom>
          <a:noFill/>
          <a:ln>
            <a:noFill/>
          </a:ln>
        </p:spPr>
      </p:pic>
      <p:sp>
        <p:nvSpPr>
          <p:cNvPr id="334" name="Google Shape;334;p32"/>
          <p:cNvSpPr/>
          <p:nvPr/>
        </p:nvSpPr>
        <p:spPr>
          <a:xfrm>
            <a:off x="5594838" y="1843585"/>
            <a:ext cx="990600" cy="1239523"/>
          </a:xfrm>
          <a:prstGeom prst="flowChartMagneticDisk">
            <a:avLst/>
          </a:prstGeom>
          <a:solidFill>
            <a:srgbClr val="94D385"/>
          </a:solidFill>
          <a:ln cap="flat" cmpd="sng" w="38100">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35" name="Google Shape;335;p32"/>
          <p:cNvSpPr txBox="1"/>
          <p:nvPr/>
        </p:nvSpPr>
        <p:spPr>
          <a:xfrm>
            <a:off x="5752200" y="1739550"/>
            <a:ext cx="1706700" cy="3078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2AA0C5"/>
                </a:solidFill>
                <a:latin typeface="Arial"/>
                <a:ea typeface="Arial"/>
                <a:cs typeface="Arial"/>
                <a:sym typeface="Arial"/>
              </a:rPr>
              <a:t>FUTURE NEEDS</a:t>
            </a:r>
            <a:endParaRPr/>
          </a:p>
        </p:txBody>
      </p:sp>
      <p:cxnSp>
        <p:nvCxnSpPr>
          <p:cNvPr id="336" name="Google Shape;336;p32"/>
          <p:cNvCxnSpPr>
            <a:stCxn id="328" idx="3"/>
          </p:cNvCxnSpPr>
          <p:nvPr/>
        </p:nvCxnSpPr>
        <p:spPr>
          <a:xfrm>
            <a:off x="3012249" y="2835380"/>
            <a:ext cx="336900" cy="1150500"/>
          </a:xfrm>
          <a:prstGeom prst="straightConnector1">
            <a:avLst/>
          </a:prstGeom>
          <a:noFill/>
          <a:ln cap="flat" cmpd="sng" w="28575">
            <a:solidFill>
              <a:srgbClr val="3E822F"/>
            </a:solidFill>
            <a:prstDash val="solid"/>
            <a:round/>
            <a:headEnd len="sm" w="sm" type="none"/>
            <a:tailEnd len="sm" w="sm" type="none"/>
          </a:ln>
        </p:spPr>
      </p:cxnSp>
      <p:cxnSp>
        <p:nvCxnSpPr>
          <p:cNvPr id="337" name="Google Shape;337;p32"/>
          <p:cNvCxnSpPr/>
          <p:nvPr/>
        </p:nvCxnSpPr>
        <p:spPr>
          <a:xfrm>
            <a:off x="4072934" y="2825697"/>
            <a:ext cx="0" cy="1242900"/>
          </a:xfrm>
          <a:prstGeom prst="straightConnector1">
            <a:avLst/>
          </a:prstGeom>
          <a:noFill/>
          <a:ln cap="flat" cmpd="sng" w="28575">
            <a:solidFill>
              <a:srgbClr val="3E822F"/>
            </a:solidFill>
            <a:prstDash val="solid"/>
            <a:round/>
            <a:headEnd len="sm" w="sm" type="none"/>
            <a:tailEnd len="sm" w="sm" type="none"/>
          </a:ln>
        </p:spPr>
      </p:cxnSp>
      <p:cxnSp>
        <p:nvCxnSpPr>
          <p:cNvPr id="338" name="Google Shape;338;p32"/>
          <p:cNvCxnSpPr/>
          <p:nvPr/>
        </p:nvCxnSpPr>
        <p:spPr>
          <a:xfrm flipH="1">
            <a:off x="4568238" y="2835380"/>
            <a:ext cx="531300" cy="1233300"/>
          </a:xfrm>
          <a:prstGeom prst="straightConnector1">
            <a:avLst/>
          </a:prstGeom>
          <a:noFill/>
          <a:ln cap="flat" cmpd="sng" w="28575">
            <a:solidFill>
              <a:srgbClr val="3E822F"/>
            </a:solidFill>
            <a:prstDash val="solid"/>
            <a:round/>
            <a:headEnd len="sm" w="sm" type="none"/>
            <a:tailEnd len="sm" w="sm" type="none"/>
          </a:ln>
        </p:spPr>
      </p:cxnSp>
      <p:cxnSp>
        <p:nvCxnSpPr>
          <p:cNvPr id="339" name="Google Shape;339;p32"/>
          <p:cNvCxnSpPr>
            <a:endCxn id="327" idx="3"/>
          </p:cNvCxnSpPr>
          <p:nvPr/>
        </p:nvCxnSpPr>
        <p:spPr>
          <a:xfrm flipH="1">
            <a:off x="4816628" y="3091259"/>
            <a:ext cx="1273500" cy="1348500"/>
          </a:xfrm>
          <a:prstGeom prst="straightConnector1">
            <a:avLst/>
          </a:prstGeom>
          <a:noFill/>
          <a:ln cap="flat" cmpd="sng" w="28575">
            <a:solidFill>
              <a:srgbClr val="3E822F"/>
            </a:solidFill>
            <a:prstDash val="solid"/>
            <a:round/>
            <a:headEnd len="sm" w="sm" type="none"/>
            <a:tailEnd len="sm" w="sm" type="none"/>
          </a:ln>
        </p:spPr>
      </p:cxnSp>
      <p:sp>
        <p:nvSpPr>
          <p:cNvPr id="340" name="Google Shape;340;p32"/>
          <p:cNvSpPr/>
          <p:nvPr/>
        </p:nvSpPr>
        <p:spPr>
          <a:xfrm>
            <a:off x="3640924" y="3283800"/>
            <a:ext cx="1636200" cy="307800"/>
          </a:xfrm>
          <a:prstGeom prst="rect">
            <a:avLst/>
          </a:prstGeom>
          <a:solidFill>
            <a:srgbClr val="006C8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000000"/>
                </a:solidFill>
                <a:latin typeface="Arial"/>
                <a:ea typeface="Arial"/>
                <a:cs typeface="Arial"/>
                <a:sym typeface="Arial"/>
              </a:rPr>
              <a:t>CONNECTORS</a:t>
            </a:r>
            <a:endParaRPr/>
          </a:p>
        </p:txBody>
      </p:sp>
      <p:cxnSp>
        <p:nvCxnSpPr>
          <p:cNvPr id="341" name="Google Shape;341;p32"/>
          <p:cNvCxnSpPr/>
          <p:nvPr/>
        </p:nvCxnSpPr>
        <p:spPr>
          <a:xfrm flipH="1">
            <a:off x="5099553" y="5756223"/>
            <a:ext cx="2516700" cy="42300"/>
          </a:xfrm>
          <a:prstGeom prst="straightConnector1">
            <a:avLst/>
          </a:prstGeom>
          <a:noFill/>
          <a:ln cap="flat" cmpd="sng" w="28575">
            <a:solidFill>
              <a:srgbClr val="3E822F"/>
            </a:solidFill>
            <a:prstDash val="solid"/>
            <a:round/>
            <a:headEnd len="sm" w="sm" type="none"/>
            <a:tailEnd len="sm" w="sm" type="none"/>
          </a:ln>
        </p:spPr>
      </p:cxnSp>
      <p:sp>
        <p:nvSpPr>
          <p:cNvPr id="342" name="Google Shape;342;p32"/>
          <p:cNvSpPr/>
          <p:nvPr/>
        </p:nvSpPr>
        <p:spPr>
          <a:xfrm>
            <a:off x="7616250" y="1031825"/>
            <a:ext cx="3124200" cy="5036100"/>
          </a:xfrm>
          <a:prstGeom prst="rect">
            <a:avLst/>
          </a:prstGeom>
          <a:solidFill>
            <a:srgbClr val="DEF2F8"/>
          </a:solidFill>
          <a:ln cap="flat" cmpd="sng" w="28575">
            <a:solidFill>
              <a:srgbClr val="19197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3" name="Google Shape;343;p32"/>
          <p:cNvSpPr txBox="1"/>
          <p:nvPr/>
        </p:nvSpPr>
        <p:spPr>
          <a:xfrm>
            <a:off x="7529725" y="1051425"/>
            <a:ext cx="3197700" cy="4801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Enables dashboard reporting from myriad tools, including Tableau, Rapid Insight, and Excel</a:t>
            </a:r>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By bringing together all student-facing systems, can allow for real-time analyses to unearth risk factors and spark rapid student interventions</a:t>
            </a:r>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New systems needs plug-in through connector-based interoperability framework</a:t>
            </a:r>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Data stability and speed through star-schema-based warehouse design</a:t>
            </a:r>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Ability to federate with external systems</a:t>
            </a:r>
            <a:endParaRPr/>
          </a:p>
        </p:txBody>
      </p:sp>
      <p:sp>
        <p:nvSpPr>
          <p:cNvPr id="344" name="Google Shape;344;p32"/>
          <p:cNvSpPr/>
          <p:nvPr/>
        </p:nvSpPr>
        <p:spPr>
          <a:xfrm>
            <a:off x="6282753" y="2352057"/>
            <a:ext cx="990600" cy="1239523"/>
          </a:xfrm>
          <a:prstGeom prst="flowChartMagneticDisk">
            <a:avLst/>
          </a:prstGeom>
          <a:solidFill>
            <a:srgbClr val="94D385"/>
          </a:solidFill>
          <a:ln cap="flat" cmpd="sng" w="38100">
            <a:solidFill>
              <a:schemeClr val="accent3"/>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45" name="Google Shape;345;p32"/>
          <p:cNvSpPr txBox="1"/>
          <p:nvPr/>
        </p:nvSpPr>
        <p:spPr>
          <a:xfrm>
            <a:off x="6433025" y="2355200"/>
            <a:ext cx="1085100" cy="4824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US" sz="1400" u="none" cap="none" strike="noStrike">
                <a:solidFill>
                  <a:srgbClr val="2AA0C5"/>
                </a:solidFill>
                <a:latin typeface="Arial"/>
                <a:ea typeface="Arial"/>
                <a:cs typeface="Arial"/>
                <a:sym typeface="Arial"/>
              </a:rPr>
              <a:t>PARTNER SYSTEMS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33"/>
          <p:cNvPicPr preferRelativeResize="0"/>
          <p:nvPr/>
        </p:nvPicPr>
        <p:blipFill rotWithShape="1">
          <a:blip r:embed="rId3">
            <a:alphaModFix/>
          </a:blip>
          <a:srcRect b="0" l="0" r="0" t="0"/>
          <a:stretch/>
        </p:blipFill>
        <p:spPr>
          <a:xfrm>
            <a:off x="1588" y="1588"/>
            <a:ext cx="1588" cy="1588"/>
          </a:xfrm>
          <a:prstGeom prst="rect">
            <a:avLst/>
          </a:prstGeom>
          <a:noFill/>
          <a:ln>
            <a:noFill/>
          </a:ln>
        </p:spPr>
      </p:pic>
      <p:sp>
        <p:nvSpPr>
          <p:cNvPr id="351" name="Google Shape;351;p33"/>
          <p:cNvSpPr txBox="1"/>
          <p:nvPr>
            <p:ph idx="12" type="sldNum"/>
          </p:nvPr>
        </p:nvSpPr>
        <p:spPr>
          <a:xfrm>
            <a:off x="8956429" y="636651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accent4"/>
              </a:buClr>
              <a:buSzPts val="1000"/>
              <a:buFont typeface="Arial"/>
              <a:buNone/>
            </a:pPr>
            <a:fld id="{00000000-1234-1234-1234-123412341234}" type="slidenum">
              <a:rPr lang="en-US"/>
              <a:t>‹#›</a:t>
            </a:fld>
            <a:endParaRPr/>
          </a:p>
        </p:txBody>
      </p:sp>
      <p:sp>
        <p:nvSpPr>
          <p:cNvPr id="352" name="Google Shape;352;p33"/>
          <p:cNvSpPr txBox="1"/>
          <p:nvPr>
            <p:ph type="title"/>
          </p:nvPr>
        </p:nvSpPr>
        <p:spPr>
          <a:xfrm>
            <a:off x="380999" y="215656"/>
            <a:ext cx="11318700" cy="61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rPr lang="en-US"/>
              <a:t>P</a:t>
            </a:r>
            <a:r>
              <a:rPr lang="en-US" sz="3200"/>
              <a:t>erformance management enables student success efforts</a:t>
            </a:r>
            <a:endParaRPr/>
          </a:p>
        </p:txBody>
      </p:sp>
      <p:sp>
        <p:nvSpPr>
          <p:cNvPr id="353" name="Google Shape;353;p33"/>
          <p:cNvSpPr txBox="1"/>
          <p:nvPr/>
        </p:nvSpPr>
        <p:spPr>
          <a:xfrm>
            <a:off x="1339344" y="1437612"/>
            <a:ext cx="9062700" cy="11388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Higher reliance on technology, and thus better access to data, in a COVID-19 world</a:t>
            </a:r>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Virtual symposium, summits and other gatherings to promote data-driven decision-making from existing systems, informing solid project planning</a:t>
            </a:r>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Cross-institution events to promote idea and data exchange</a:t>
            </a:r>
            <a:endParaRPr/>
          </a:p>
        </p:txBody>
      </p:sp>
      <p:sp>
        <p:nvSpPr>
          <p:cNvPr id="354" name="Google Shape;354;p33"/>
          <p:cNvSpPr txBox="1"/>
          <p:nvPr/>
        </p:nvSpPr>
        <p:spPr>
          <a:xfrm>
            <a:off x="1452077" y="1065021"/>
            <a:ext cx="8972700" cy="354000"/>
          </a:xfrm>
          <a:prstGeom prst="rect">
            <a:avLst/>
          </a:prstGeom>
          <a:solidFill>
            <a:srgbClr val="19197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700" u="none" cap="none" strike="noStrike">
                <a:solidFill>
                  <a:schemeClr val="lt1"/>
                </a:solidFill>
                <a:latin typeface="Arial"/>
                <a:ea typeface="Arial"/>
                <a:cs typeface="Arial"/>
                <a:sym typeface="Arial"/>
              </a:rPr>
              <a:t>Professional development focuses on culture change</a:t>
            </a:r>
            <a:endParaRPr/>
          </a:p>
        </p:txBody>
      </p:sp>
      <p:sp>
        <p:nvSpPr>
          <p:cNvPr id="355" name="Google Shape;355;p33"/>
          <p:cNvSpPr txBox="1"/>
          <p:nvPr/>
        </p:nvSpPr>
        <p:spPr>
          <a:xfrm>
            <a:off x="1348872" y="2717994"/>
            <a:ext cx="4820400" cy="354000"/>
          </a:xfrm>
          <a:prstGeom prst="rect">
            <a:avLst/>
          </a:prstGeom>
          <a:solidFill>
            <a:srgbClr val="19197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700" u="none" cap="none" strike="noStrike">
                <a:solidFill>
                  <a:schemeClr val="lt1"/>
                </a:solidFill>
                <a:latin typeface="Arial"/>
                <a:ea typeface="Arial"/>
                <a:cs typeface="Arial"/>
                <a:sym typeface="Arial"/>
              </a:rPr>
              <a:t>Metrics and Evidence</a:t>
            </a:r>
            <a:endParaRPr/>
          </a:p>
        </p:txBody>
      </p:sp>
      <p:sp>
        <p:nvSpPr>
          <p:cNvPr id="356" name="Google Shape;356;p33"/>
          <p:cNvSpPr txBox="1"/>
          <p:nvPr/>
        </p:nvSpPr>
        <p:spPr>
          <a:xfrm>
            <a:off x="1348872" y="3089784"/>
            <a:ext cx="4820400" cy="24468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Using metrics, informed by internal discussion and external agencies, to baseline student success and improve outcomes</a:t>
            </a:r>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Academic-focus-area-based structural changes follow enrollment, success, movement between/per meta-major</a:t>
            </a:r>
            <a:endParaRPr/>
          </a:p>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Measure intervention effects at precise levels, across systems </a:t>
            </a:r>
            <a:endParaRPr/>
          </a:p>
        </p:txBody>
      </p:sp>
      <p:sp>
        <p:nvSpPr>
          <p:cNvPr id="357" name="Google Shape;357;p33"/>
          <p:cNvSpPr/>
          <p:nvPr/>
        </p:nvSpPr>
        <p:spPr>
          <a:xfrm rot="5400000">
            <a:off x="4788222" y="4183217"/>
            <a:ext cx="3276600" cy="381000"/>
          </a:xfrm>
          <a:prstGeom prst="triangle">
            <a:avLst>
              <a:gd fmla="val 50000" name="adj"/>
            </a:avLst>
          </a:prstGeom>
          <a:solidFill>
            <a:srgbClr val="191970"/>
          </a:solidFill>
          <a:ln cap="flat" cmpd="sng" w="9525">
            <a:solidFill>
              <a:srgbClr val="333399"/>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sp>
        <p:nvSpPr>
          <p:cNvPr id="358" name="Google Shape;358;p33"/>
          <p:cNvSpPr/>
          <p:nvPr/>
        </p:nvSpPr>
        <p:spPr>
          <a:xfrm>
            <a:off x="6858786" y="4038555"/>
            <a:ext cx="3390600" cy="877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Data tools bring together disparate systems for ongoing decision support</a:t>
            </a:r>
            <a:endParaRPr/>
          </a:p>
        </p:txBody>
      </p:sp>
      <p:pic>
        <p:nvPicPr>
          <p:cNvPr descr="https://media.licdn.com/media/AAEAAQAAAAAAAAmYAAAAJGY0MzFjZTAzLTQ4NGMtNGY1ZC1iOWI2LWZmZWVlYjdlNTFkNA.png" id="359" name="Google Shape;359;p33"/>
          <p:cNvPicPr preferRelativeResize="0"/>
          <p:nvPr/>
        </p:nvPicPr>
        <p:blipFill rotWithShape="1">
          <a:blip r:embed="rId4">
            <a:alphaModFix/>
          </a:blip>
          <a:srcRect b="0" l="0" r="0" t="0"/>
          <a:stretch/>
        </p:blipFill>
        <p:spPr>
          <a:xfrm>
            <a:off x="6870158" y="4961884"/>
            <a:ext cx="2769765" cy="960415"/>
          </a:xfrm>
          <a:prstGeom prst="rect">
            <a:avLst/>
          </a:prstGeom>
          <a:noFill/>
          <a:ln>
            <a:noFill/>
          </a:ln>
        </p:spPr>
      </p:pic>
      <p:sp>
        <p:nvSpPr>
          <p:cNvPr id="360" name="Google Shape;360;p33"/>
          <p:cNvSpPr/>
          <p:nvPr/>
        </p:nvSpPr>
        <p:spPr>
          <a:xfrm>
            <a:off x="6858786" y="3135592"/>
            <a:ext cx="3543000" cy="877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rgbClr val="000000"/>
              </a:buClr>
              <a:buSzPts val="1700"/>
              <a:buFont typeface="Arial"/>
              <a:buChar char="•"/>
            </a:pPr>
            <a:r>
              <a:rPr b="0" i="0" lang="en-US" sz="1700" u="none" cap="none" strike="noStrike">
                <a:solidFill>
                  <a:srgbClr val="000000"/>
                </a:solidFill>
                <a:latin typeface="Arial"/>
                <a:ea typeface="Arial"/>
                <a:cs typeface="Arial"/>
                <a:sym typeface="Arial"/>
              </a:rPr>
              <a:t>Enabling technologies for career assessments to inform academic choices</a:t>
            </a:r>
            <a:endParaRPr/>
          </a:p>
        </p:txBody>
      </p:sp>
      <p:sp>
        <p:nvSpPr>
          <p:cNvPr id="361" name="Google Shape;361;p33"/>
          <p:cNvSpPr txBox="1"/>
          <p:nvPr/>
        </p:nvSpPr>
        <p:spPr>
          <a:xfrm>
            <a:off x="6436005" y="2720452"/>
            <a:ext cx="3966000" cy="354000"/>
          </a:xfrm>
          <a:prstGeom prst="rect">
            <a:avLst/>
          </a:prstGeom>
          <a:solidFill>
            <a:srgbClr val="19197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US" sz="1700" u="none" cap="none" strike="noStrike">
                <a:solidFill>
                  <a:schemeClr val="lt1"/>
                </a:solidFill>
                <a:latin typeface="Arial"/>
                <a:ea typeface="Arial"/>
                <a:cs typeface="Arial"/>
                <a:sym typeface="Arial"/>
              </a:rPr>
              <a:t>Bolstered by Technology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6"/>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84" name="Google Shape;84;p16"/>
          <p:cNvSpPr txBox="1"/>
          <p:nvPr>
            <p:ph type="title"/>
          </p:nvPr>
        </p:nvSpPr>
        <p:spPr>
          <a:xfrm>
            <a:off x="2815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Before we Begin….</a:t>
            </a:r>
            <a:endParaRPr/>
          </a:p>
        </p:txBody>
      </p:sp>
      <p:sp>
        <p:nvSpPr>
          <p:cNvPr id="85" name="Google Shape;85;p16"/>
          <p:cNvSpPr txBox="1"/>
          <p:nvPr>
            <p:ph idx="1" type="body"/>
          </p:nvPr>
        </p:nvSpPr>
        <p:spPr>
          <a:xfrm>
            <a:off x="380998" y="1194962"/>
            <a:ext cx="11318700" cy="4773900"/>
          </a:xfrm>
          <a:prstGeom prst="rect">
            <a:avLst/>
          </a:prstGeom>
        </p:spPr>
        <p:txBody>
          <a:bodyPr anchorCtr="0" anchor="t" bIns="91425" lIns="91425" spcFirstLastPara="1" rIns="91425" wrap="square" tIns="91425">
            <a:noAutofit/>
          </a:bodyPr>
          <a:lstStyle/>
          <a:p>
            <a:pPr indent="-381000" lvl="0" marL="457200" rtl="0" algn="l">
              <a:spcBef>
                <a:spcPts val="450"/>
              </a:spcBef>
              <a:spcAft>
                <a:spcPts val="0"/>
              </a:spcAft>
              <a:buClr>
                <a:srgbClr val="000000"/>
              </a:buClr>
              <a:buSzPts val="2400"/>
              <a:buChar char="●"/>
            </a:pPr>
            <a:r>
              <a:rPr lang="en-US" sz="2400">
                <a:solidFill>
                  <a:srgbClr val="000000"/>
                </a:solidFill>
              </a:rPr>
              <a:t>This webinar will be recorded.</a:t>
            </a:r>
            <a:endParaRPr sz="2400">
              <a:solidFill>
                <a:srgbClr val="000000"/>
              </a:solidFill>
            </a:endParaRPr>
          </a:p>
          <a:p>
            <a:pPr indent="0" lvl="0" marL="457200" rtl="0" algn="l">
              <a:spcBef>
                <a:spcPts val="450"/>
              </a:spcBef>
              <a:spcAft>
                <a:spcPts val="0"/>
              </a:spcAft>
              <a:buNone/>
            </a:pPr>
            <a:r>
              <a:t/>
            </a:r>
            <a:endParaRPr sz="2400">
              <a:solidFill>
                <a:srgbClr val="000000"/>
              </a:solidFill>
            </a:endParaRPr>
          </a:p>
          <a:p>
            <a:pPr indent="-381000" lvl="0" marL="457200" rtl="0" algn="l">
              <a:spcBef>
                <a:spcPts val="450"/>
              </a:spcBef>
              <a:spcAft>
                <a:spcPts val="0"/>
              </a:spcAft>
              <a:buClr>
                <a:srgbClr val="000000"/>
              </a:buClr>
              <a:buSzPts val="2400"/>
              <a:buChar char="●"/>
            </a:pPr>
            <a:r>
              <a:rPr lang="en-US" sz="2400">
                <a:solidFill>
                  <a:srgbClr val="000000"/>
                </a:solidFill>
              </a:rPr>
              <a:t>All attendees will be on mute.</a:t>
            </a:r>
            <a:endParaRPr sz="2400">
              <a:solidFill>
                <a:srgbClr val="000000"/>
              </a:solidFill>
            </a:endParaRPr>
          </a:p>
          <a:p>
            <a:pPr indent="0" lvl="0" marL="457200" rtl="0" algn="l">
              <a:spcBef>
                <a:spcPts val="450"/>
              </a:spcBef>
              <a:spcAft>
                <a:spcPts val="0"/>
              </a:spcAft>
              <a:buNone/>
            </a:pPr>
            <a:r>
              <a:t/>
            </a:r>
            <a:endParaRPr sz="2400">
              <a:solidFill>
                <a:srgbClr val="000000"/>
              </a:solidFill>
            </a:endParaRPr>
          </a:p>
          <a:p>
            <a:pPr indent="-381000" lvl="0" marL="457200" rtl="0" algn="l">
              <a:spcBef>
                <a:spcPts val="450"/>
              </a:spcBef>
              <a:spcAft>
                <a:spcPts val="0"/>
              </a:spcAft>
              <a:buClr>
                <a:srgbClr val="000000"/>
              </a:buClr>
              <a:buSzPts val="2400"/>
              <a:buChar char="●"/>
            </a:pPr>
            <a:r>
              <a:rPr lang="en-US" sz="2400">
                <a:solidFill>
                  <a:srgbClr val="000000"/>
                </a:solidFill>
              </a:rPr>
              <a:t>There will be a Q&amp;A period at the end.  Please use the Q&amp;A or Chat features for queuing up questions.</a:t>
            </a:r>
            <a:endParaRPr sz="2400">
              <a:solidFill>
                <a:srgbClr val="000000"/>
              </a:solidFill>
            </a:endParaRPr>
          </a:p>
          <a:p>
            <a:pPr indent="0" lvl="0" marL="457200" rtl="0" algn="l">
              <a:spcBef>
                <a:spcPts val="450"/>
              </a:spcBef>
              <a:spcAft>
                <a:spcPts val="0"/>
              </a:spcAft>
              <a:buNone/>
            </a:pPr>
            <a:r>
              <a:t/>
            </a:r>
            <a:endParaRPr sz="2400">
              <a:solidFill>
                <a:srgbClr val="000000"/>
              </a:solidFill>
            </a:endParaRPr>
          </a:p>
          <a:p>
            <a:pPr indent="-381000" lvl="0" marL="457200" rtl="0" algn="l">
              <a:spcBef>
                <a:spcPts val="450"/>
              </a:spcBef>
              <a:spcAft>
                <a:spcPts val="0"/>
              </a:spcAft>
              <a:buClr>
                <a:srgbClr val="000000"/>
              </a:buClr>
              <a:buSzPts val="2400"/>
              <a:buChar char="●"/>
            </a:pPr>
            <a:r>
              <a:rPr lang="en-US" sz="2400">
                <a:solidFill>
                  <a:srgbClr val="000000"/>
                </a:solidFill>
              </a:rPr>
              <a:t>We will be sending out a post webinar email that will include a link to the recording.</a:t>
            </a:r>
            <a:endParaRPr sz="240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34"/>
          <p:cNvSpPr txBox="1"/>
          <p:nvPr>
            <p:ph idx="12" type="sldNum"/>
          </p:nvPr>
        </p:nvSpPr>
        <p:spPr>
          <a:xfrm>
            <a:off x="9305402" y="64151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solidFill>
                  <a:schemeClr val="lt1"/>
                </a:solidFill>
              </a:rPr>
              <a:t>‹#›</a:t>
            </a:fld>
            <a:endParaRPr>
              <a:solidFill>
                <a:schemeClr val="lt1"/>
              </a:solidFill>
            </a:endParaRPr>
          </a:p>
        </p:txBody>
      </p:sp>
      <p:sp>
        <p:nvSpPr>
          <p:cNvPr id="367" name="Google Shape;367;p34"/>
          <p:cNvSpPr txBox="1"/>
          <p:nvPr>
            <p:ph type="title"/>
          </p:nvPr>
        </p:nvSpPr>
        <p:spPr>
          <a:xfrm>
            <a:off x="380999" y="215656"/>
            <a:ext cx="11318700" cy="6108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203169"/>
              </a:buClr>
              <a:buSzPts val="1400"/>
              <a:buFont typeface="Arial"/>
              <a:buNone/>
            </a:pPr>
            <a:r>
              <a:rPr lang="en-US"/>
              <a:t>Farm to Table: Information Processing</a:t>
            </a:r>
            <a:endParaRPr b="0" i="0" sz="5400" u="none" cap="none" strike="noStrike">
              <a:solidFill>
                <a:srgbClr val="203169"/>
              </a:solidFill>
              <a:latin typeface="Arial"/>
              <a:ea typeface="Arial"/>
              <a:cs typeface="Arial"/>
              <a:sym typeface="Arial"/>
            </a:endParaRPr>
          </a:p>
        </p:txBody>
      </p:sp>
      <p:sp>
        <p:nvSpPr>
          <p:cNvPr id="368" name="Google Shape;368;p34"/>
          <p:cNvSpPr txBox="1"/>
          <p:nvPr>
            <p:ph idx="1" type="body"/>
          </p:nvPr>
        </p:nvSpPr>
        <p:spPr>
          <a:xfrm>
            <a:off x="536850" y="3390025"/>
            <a:ext cx="11318700" cy="24939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How long does it take to harvest?</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Where does this data come from?</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has been done to it?</a:t>
            </a:r>
            <a:endParaRPr sz="2400">
              <a:solidFill>
                <a:schemeClr val="dk1"/>
              </a:solidFill>
              <a:latin typeface="Calibri"/>
              <a:ea typeface="Calibri"/>
              <a:cs typeface="Calibri"/>
              <a:sym typeface="Calibri"/>
            </a:endParaRPr>
          </a:p>
          <a:p>
            <a:pPr indent="-381000" lvl="0" marL="457200" rtl="0" algn="l">
              <a:spcBef>
                <a:spcPts val="0"/>
              </a:spcBef>
              <a:spcAft>
                <a:spcPts val="0"/>
              </a:spcAft>
              <a:buClr>
                <a:schemeClr val="dk1"/>
              </a:buClr>
              <a:buSzPts val="2400"/>
              <a:buFont typeface="Calibri"/>
              <a:buChar char="●"/>
            </a:pPr>
            <a:r>
              <a:rPr lang="en-US" sz="2400">
                <a:solidFill>
                  <a:schemeClr val="dk1"/>
                </a:solidFill>
                <a:latin typeface="Calibri"/>
                <a:ea typeface="Calibri"/>
                <a:cs typeface="Calibri"/>
                <a:sym typeface="Calibri"/>
              </a:rPr>
              <a:t>What are all the ingredients (components) ?</a:t>
            </a:r>
            <a:endParaRPr sz="2400">
              <a:solidFill>
                <a:schemeClr val="dk1"/>
              </a:solidFill>
              <a:latin typeface="Calibri"/>
              <a:ea typeface="Calibri"/>
              <a:cs typeface="Calibri"/>
              <a:sym typeface="Calibri"/>
            </a:endParaRPr>
          </a:p>
          <a:p>
            <a:pPr indent="0" lvl="0" marL="457200" rtl="0" algn="l">
              <a:spcBef>
                <a:spcPts val="0"/>
              </a:spcBef>
              <a:spcAft>
                <a:spcPts val="0"/>
              </a:spcAft>
              <a:buNone/>
            </a:pPr>
            <a:r>
              <a:t/>
            </a:r>
            <a:endParaRPr sz="2400">
              <a:solidFill>
                <a:schemeClr val="dk1"/>
              </a:solidFill>
              <a:latin typeface="Calibri"/>
              <a:ea typeface="Calibri"/>
              <a:cs typeface="Calibri"/>
              <a:sym typeface="Calibri"/>
            </a:endParaRPr>
          </a:p>
          <a:p>
            <a:pPr indent="0" lvl="0" marL="457200" rtl="0" algn="l">
              <a:spcBef>
                <a:spcPts val="0"/>
              </a:spcBef>
              <a:spcAft>
                <a:spcPts val="0"/>
              </a:spcAft>
              <a:buNone/>
            </a:pPr>
            <a:r>
              <a:rPr lang="en-US" sz="2400">
                <a:solidFill>
                  <a:schemeClr val="dk1"/>
                </a:solidFill>
                <a:latin typeface="Calibri"/>
                <a:ea typeface="Calibri"/>
                <a:cs typeface="Calibri"/>
                <a:sym typeface="Calibri"/>
              </a:rPr>
              <a:t>Do you know the lineage of your data? Do you access to the same grouping/filtering that the creator did (can you unwind the grouping/filtering?</a:t>
            </a:r>
            <a:endParaRPr sz="2400">
              <a:solidFill>
                <a:schemeClr val="dk1"/>
              </a:solidFill>
              <a:latin typeface="Calibri"/>
              <a:ea typeface="Calibri"/>
              <a:cs typeface="Calibri"/>
              <a:sym typeface="Calibri"/>
            </a:endParaRPr>
          </a:p>
          <a:p>
            <a:pPr indent="0" lvl="0" marL="0" rtl="0" algn="l">
              <a:spcBef>
                <a:spcPts val="450"/>
              </a:spcBef>
              <a:spcAft>
                <a:spcPts val="0"/>
              </a:spcAft>
              <a:buNone/>
            </a:pPr>
            <a:r>
              <a:t/>
            </a:r>
            <a:endParaRPr/>
          </a:p>
          <a:p>
            <a:pPr indent="0" lvl="0" marL="0" rtl="0" algn="l">
              <a:spcBef>
                <a:spcPts val="450"/>
              </a:spcBef>
              <a:spcAft>
                <a:spcPts val="0"/>
              </a:spcAft>
              <a:buNone/>
            </a:pPr>
            <a:r>
              <a:t/>
            </a:r>
            <a:endParaRPr/>
          </a:p>
        </p:txBody>
      </p:sp>
      <p:pic>
        <p:nvPicPr>
          <p:cNvPr id="369" name="Google Shape;369;p34"/>
          <p:cNvPicPr preferRelativeResize="0"/>
          <p:nvPr/>
        </p:nvPicPr>
        <p:blipFill>
          <a:blip r:embed="rId3">
            <a:alphaModFix/>
          </a:blip>
          <a:stretch>
            <a:fillRect/>
          </a:stretch>
        </p:blipFill>
        <p:spPr>
          <a:xfrm>
            <a:off x="4224350" y="896406"/>
            <a:ext cx="3388151" cy="225876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5"/>
          <p:cNvSpPr txBox="1"/>
          <p:nvPr>
            <p:ph idx="12" type="sldNum"/>
          </p:nvPr>
        </p:nvSpPr>
        <p:spPr>
          <a:xfrm>
            <a:off x="9305402" y="64151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lt1"/>
                </a:solidFill>
              </a:rPr>
              <a:t>‹#›</a:t>
            </a:fld>
            <a:endParaRPr>
              <a:solidFill>
                <a:schemeClr val="lt1"/>
              </a:solidFill>
            </a:endParaRPr>
          </a:p>
        </p:txBody>
      </p:sp>
      <p:sp>
        <p:nvSpPr>
          <p:cNvPr id="375" name="Google Shape;375;p35"/>
          <p:cNvSpPr txBox="1"/>
          <p:nvPr>
            <p:ph type="title"/>
          </p:nvPr>
        </p:nvSpPr>
        <p:spPr>
          <a:xfrm>
            <a:off x="380999" y="215656"/>
            <a:ext cx="11318700" cy="6108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203169"/>
              </a:buClr>
              <a:buSzPts val="1400"/>
              <a:buFont typeface="Arial"/>
              <a:buNone/>
            </a:pPr>
            <a:r>
              <a:rPr lang="en-US"/>
              <a:t>Farm to Table: Information Processing  (cont)</a:t>
            </a:r>
            <a:endParaRPr b="0" i="0" sz="5400" u="none" cap="none" strike="noStrike">
              <a:solidFill>
                <a:srgbClr val="203169"/>
              </a:solidFill>
              <a:latin typeface="Arial"/>
              <a:ea typeface="Arial"/>
              <a:cs typeface="Arial"/>
              <a:sym typeface="Arial"/>
            </a:endParaRPr>
          </a:p>
        </p:txBody>
      </p:sp>
      <p:sp>
        <p:nvSpPr>
          <p:cNvPr id="376" name="Google Shape;376;p35"/>
          <p:cNvSpPr txBox="1"/>
          <p:nvPr>
            <p:ph idx="1" type="body"/>
          </p:nvPr>
        </p:nvSpPr>
        <p:spPr>
          <a:xfrm>
            <a:off x="380998" y="1194962"/>
            <a:ext cx="11318700" cy="4773900"/>
          </a:xfrm>
          <a:prstGeom prst="rect">
            <a:avLst/>
          </a:prstGeom>
        </p:spPr>
        <p:txBody>
          <a:bodyPr anchorCtr="0" anchor="t" bIns="91425" lIns="91425" spcFirstLastPara="1" rIns="91425" wrap="square" tIns="91425">
            <a:noAutofit/>
          </a:bodyPr>
          <a:lstStyle/>
          <a:p>
            <a:pPr indent="0" lvl="0" marL="0" rtl="0" algn="l">
              <a:spcBef>
                <a:spcPts val="450"/>
              </a:spcBef>
              <a:spcAft>
                <a:spcPts val="0"/>
              </a:spcAft>
              <a:buNone/>
            </a:pPr>
            <a:r>
              <a:t/>
            </a:r>
            <a:endParaRPr sz="2200"/>
          </a:p>
          <a:p>
            <a:pPr indent="-347980" lvl="0" marL="457200" rtl="0" algn="l">
              <a:lnSpc>
                <a:spcPct val="115000"/>
              </a:lnSpc>
              <a:spcBef>
                <a:spcPts val="450"/>
              </a:spcBef>
              <a:spcAft>
                <a:spcPts val="0"/>
              </a:spcAft>
              <a:buSzPts val="1880"/>
              <a:buChar char="●"/>
            </a:pPr>
            <a:r>
              <a:rPr lang="en-US" sz="2200"/>
              <a:t>Information should flow in a consistent and transparent process from validated systems of record to the end data consumer.</a:t>
            </a:r>
            <a:endParaRPr sz="2200"/>
          </a:p>
          <a:p>
            <a:pPr indent="-347980" lvl="0" marL="457200" rtl="0" algn="l">
              <a:lnSpc>
                <a:spcPct val="115000"/>
              </a:lnSpc>
              <a:spcBef>
                <a:spcPts val="1000"/>
              </a:spcBef>
              <a:spcAft>
                <a:spcPts val="0"/>
              </a:spcAft>
              <a:buSzPts val="1880"/>
              <a:buChar char="●"/>
            </a:pPr>
            <a:r>
              <a:rPr lang="en-US" sz="2200"/>
              <a:t>Data consumers should understand and confirm how information has been filtered, massaged, combined, and corrected along the way.</a:t>
            </a:r>
            <a:endParaRPr sz="2200"/>
          </a:p>
          <a:p>
            <a:pPr indent="-347980" lvl="0" marL="457200" rtl="0" algn="l">
              <a:lnSpc>
                <a:spcPct val="115000"/>
              </a:lnSpc>
              <a:spcBef>
                <a:spcPts val="1000"/>
              </a:spcBef>
              <a:spcAft>
                <a:spcPts val="0"/>
              </a:spcAft>
              <a:buSzPts val="1880"/>
              <a:buChar char="●"/>
            </a:pPr>
            <a:r>
              <a:rPr lang="en-US" sz="2200"/>
              <a:t>Information should be directly accessible by anyone who needs it to make decisions and do their job.</a:t>
            </a:r>
            <a:endParaRPr sz="2200"/>
          </a:p>
          <a:p>
            <a:pPr indent="0" lvl="0" marL="0" rtl="0" algn="l">
              <a:spcBef>
                <a:spcPts val="1000"/>
              </a:spcBef>
              <a:spcAft>
                <a:spcPts val="0"/>
              </a:spcAft>
              <a:buNone/>
            </a:pPr>
            <a:r>
              <a:t/>
            </a:r>
            <a:endParaRPr sz="2200"/>
          </a:p>
          <a:p>
            <a:pPr indent="0" lvl="0" marL="0" rtl="0" algn="l">
              <a:spcBef>
                <a:spcPts val="450"/>
              </a:spcBef>
              <a:spcAft>
                <a:spcPts val="0"/>
              </a:spcAft>
              <a:buNone/>
            </a:pPr>
            <a:r>
              <a:rPr b="1" lang="en-US" sz="2200"/>
              <a:t>Delivering simple, reliable and easy to understand information to users is the best way to get more value from your institutional data</a:t>
            </a:r>
            <a:endParaRPr b="1" sz="2200"/>
          </a:p>
          <a:p>
            <a:pPr indent="0" lvl="0" marL="0" rtl="0" algn="l">
              <a:spcBef>
                <a:spcPts val="45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6"/>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383" name="Google Shape;383;p36"/>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Topics</a:t>
            </a:r>
            <a:endParaRPr/>
          </a:p>
        </p:txBody>
      </p:sp>
      <p:sp>
        <p:nvSpPr>
          <p:cNvPr id="384" name="Google Shape;384;p36"/>
          <p:cNvSpPr txBox="1"/>
          <p:nvPr>
            <p:ph idx="1" type="body"/>
          </p:nvPr>
        </p:nvSpPr>
        <p:spPr>
          <a:xfrm>
            <a:off x="380998" y="1194962"/>
            <a:ext cx="11318700" cy="4773900"/>
          </a:xfrm>
          <a:prstGeom prst="rect">
            <a:avLst/>
          </a:prstGeom>
        </p:spPr>
        <p:txBody>
          <a:bodyPr anchorCtr="0" anchor="t" bIns="91425" lIns="91425" spcFirstLastPara="1" rIns="91425" wrap="square" tIns="91425">
            <a:noAutofit/>
          </a:bodyPr>
          <a:lstStyle/>
          <a:p>
            <a:pPr indent="0" lvl="0" marL="0" rtl="0" algn="l">
              <a:spcBef>
                <a:spcPts val="450"/>
              </a:spcBef>
              <a:spcAft>
                <a:spcPts val="0"/>
              </a:spcAft>
              <a:buNone/>
            </a:pPr>
            <a:r>
              <a:rPr b="1" lang="en-US" sz="2600">
                <a:solidFill>
                  <a:srgbClr val="000000"/>
                </a:solidFill>
              </a:rPr>
              <a:t>Trend 1:</a:t>
            </a:r>
            <a:r>
              <a:rPr lang="en-US" sz="2600">
                <a:solidFill>
                  <a:srgbClr val="000000"/>
                </a:solidFill>
              </a:rPr>
              <a:t> </a:t>
            </a:r>
            <a:r>
              <a:rPr i="1" lang="en-US" sz="2600">
                <a:solidFill>
                  <a:srgbClr val="000000"/>
                </a:solidFill>
              </a:rPr>
              <a:t>Data Proliferation and “The Wide Data Problem”</a:t>
            </a:r>
            <a:endParaRPr i="1" sz="2600">
              <a:solidFill>
                <a:srgbClr val="000000"/>
              </a:solidFill>
            </a:endParaRPr>
          </a:p>
          <a:p>
            <a:pPr indent="0" lvl="0" marL="0" rtl="0" algn="l">
              <a:spcBef>
                <a:spcPts val="450"/>
              </a:spcBef>
              <a:spcAft>
                <a:spcPts val="0"/>
              </a:spcAft>
              <a:buNone/>
            </a:pPr>
            <a:r>
              <a:t/>
            </a:r>
            <a:endParaRPr sz="2600">
              <a:solidFill>
                <a:srgbClr val="000000"/>
              </a:solidFill>
            </a:endParaRPr>
          </a:p>
          <a:p>
            <a:pPr indent="0" lvl="0" marL="0" rtl="0" algn="l">
              <a:spcBef>
                <a:spcPts val="450"/>
              </a:spcBef>
              <a:spcAft>
                <a:spcPts val="0"/>
              </a:spcAft>
              <a:buNone/>
            </a:pPr>
            <a:r>
              <a:rPr b="1" lang="en-US" sz="2600">
                <a:solidFill>
                  <a:srgbClr val="000000"/>
                </a:solidFill>
              </a:rPr>
              <a:t>Trend 2:</a:t>
            </a:r>
            <a:r>
              <a:rPr lang="en-US" sz="2600">
                <a:solidFill>
                  <a:srgbClr val="000000"/>
                </a:solidFill>
              </a:rPr>
              <a:t> </a:t>
            </a:r>
            <a:r>
              <a:rPr i="1" lang="en-US" sz="2600">
                <a:solidFill>
                  <a:srgbClr val="000000"/>
                </a:solidFill>
              </a:rPr>
              <a:t>Data Stewardship: What is Good Data Practice</a:t>
            </a:r>
            <a:endParaRPr i="1" sz="2600">
              <a:solidFill>
                <a:srgbClr val="000000"/>
              </a:solidFill>
            </a:endParaRPr>
          </a:p>
          <a:p>
            <a:pPr indent="0" lvl="0" marL="0" rtl="0" algn="l">
              <a:spcBef>
                <a:spcPts val="450"/>
              </a:spcBef>
              <a:spcAft>
                <a:spcPts val="0"/>
              </a:spcAft>
              <a:buNone/>
            </a:pPr>
            <a:r>
              <a:t/>
            </a:r>
            <a:endParaRPr sz="2600">
              <a:solidFill>
                <a:srgbClr val="000000"/>
              </a:solidFill>
            </a:endParaRPr>
          </a:p>
          <a:p>
            <a:pPr indent="0" lvl="0" marL="0" rtl="0" algn="l">
              <a:spcBef>
                <a:spcPts val="450"/>
              </a:spcBef>
              <a:spcAft>
                <a:spcPts val="0"/>
              </a:spcAft>
              <a:buNone/>
            </a:pPr>
            <a:r>
              <a:rPr b="1" lang="en-US" sz="2600">
                <a:solidFill>
                  <a:srgbClr val="000000"/>
                </a:solidFill>
              </a:rPr>
              <a:t>Trend 3:</a:t>
            </a:r>
            <a:r>
              <a:rPr lang="en-US" sz="2600">
                <a:solidFill>
                  <a:srgbClr val="000000"/>
                </a:solidFill>
              </a:rPr>
              <a:t> </a:t>
            </a:r>
            <a:r>
              <a:rPr i="1" lang="en-US" sz="2600">
                <a:solidFill>
                  <a:srgbClr val="000000"/>
                </a:solidFill>
              </a:rPr>
              <a:t>Responsible use of institutional data</a:t>
            </a:r>
            <a:endParaRPr i="1" sz="260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37"/>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pic>
        <p:nvPicPr>
          <p:cNvPr id="391" name="Google Shape;391;p37"/>
          <p:cNvPicPr preferRelativeResize="0"/>
          <p:nvPr/>
        </p:nvPicPr>
        <p:blipFill>
          <a:blip r:embed="rId3">
            <a:alphaModFix/>
          </a:blip>
          <a:stretch>
            <a:fillRect/>
          </a:stretch>
        </p:blipFill>
        <p:spPr>
          <a:xfrm>
            <a:off x="2604575" y="1221381"/>
            <a:ext cx="7315200" cy="4114800"/>
          </a:xfrm>
          <a:prstGeom prst="rect">
            <a:avLst/>
          </a:prstGeom>
          <a:noFill/>
          <a:ln>
            <a:noFill/>
          </a:ln>
        </p:spPr>
      </p:pic>
      <p:cxnSp>
        <p:nvCxnSpPr>
          <p:cNvPr id="392" name="Google Shape;392;p37"/>
          <p:cNvCxnSpPr/>
          <p:nvPr/>
        </p:nvCxnSpPr>
        <p:spPr>
          <a:xfrm>
            <a:off x="2182700" y="1010500"/>
            <a:ext cx="8178300" cy="4594500"/>
          </a:xfrm>
          <a:prstGeom prst="straightConnector1">
            <a:avLst/>
          </a:prstGeom>
          <a:noFill/>
          <a:ln cap="flat" cmpd="sng" w="114300">
            <a:solidFill>
              <a:srgbClr val="FF0000"/>
            </a:solidFill>
            <a:prstDash val="solid"/>
            <a:round/>
            <a:headEnd len="med" w="med" type="none"/>
            <a:tailEnd len="med" w="med" type="none"/>
          </a:ln>
        </p:spPr>
      </p:cxnSp>
      <p:cxnSp>
        <p:nvCxnSpPr>
          <p:cNvPr id="393" name="Google Shape;393;p37"/>
          <p:cNvCxnSpPr/>
          <p:nvPr/>
        </p:nvCxnSpPr>
        <p:spPr>
          <a:xfrm flipH="1">
            <a:off x="2344350" y="943150"/>
            <a:ext cx="8097600" cy="4567500"/>
          </a:xfrm>
          <a:prstGeom prst="straightConnector1">
            <a:avLst/>
          </a:prstGeom>
          <a:noFill/>
          <a:ln cap="flat" cmpd="sng" w="114300">
            <a:solidFill>
              <a:srgbClr val="FF0000"/>
            </a:solidFill>
            <a:prstDash val="solid"/>
            <a:round/>
            <a:headEnd len="med" w="med" type="none"/>
            <a:tailEnd len="med" w="med" type="none"/>
          </a:ln>
        </p:spPr>
      </p:cxn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38"/>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400" name="Google Shape;400;p38"/>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Unlike oil, data has combinatorial value</a:t>
            </a:r>
            <a:endParaRPr/>
          </a:p>
        </p:txBody>
      </p:sp>
      <p:pic>
        <p:nvPicPr>
          <p:cNvPr id="401" name="Google Shape;401;p38"/>
          <p:cNvPicPr preferRelativeResize="0"/>
          <p:nvPr/>
        </p:nvPicPr>
        <p:blipFill>
          <a:blip r:embed="rId3">
            <a:alphaModFix/>
          </a:blip>
          <a:stretch>
            <a:fillRect/>
          </a:stretch>
        </p:blipFill>
        <p:spPr>
          <a:xfrm>
            <a:off x="2483325" y="987152"/>
            <a:ext cx="7338850" cy="48836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39"/>
          <p:cNvSpPr txBox="1"/>
          <p:nvPr>
            <p:ph idx="12" type="sldNum"/>
          </p:nvPr>
        </p:nvSpPr>
        <p:spPr>
          <a:xfrm>
            <a:off x="8956429" y="636651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accent4"/>
              </a:buClr>
              <a:buSzPts val="1000"/>
              <a:buFont typeface="Arial"/>
              <a:buNone/>
            </a:pPr>
            <a:fld id="{00000000-1234-1234-1234-123412341234}" type="slidenum">
              <a:rPr lang="en-US"/>
              <a:t>‹#›</a:t>
            </a:fld>
            <a:endParaRPr/>
          </a:p>
        </p:txBody>
      </p:sp>
      <p:pic>
        <p:nvPicPr>
          <p:cNvPr id="408" name="Google Shape;408;p39"/>
          <p:cNvPicPr preferRelativeResize="0"/>
          <p:nvPr/>
        </p:nvPicPr>
        <p:blipFill rotWithShape="1">
          <a:blip r:embed="rId3">
            <a:alphaModFix/>
          </a:blip>
          <a:srcRect b="4470" l="25091" r="19727" t="21509"/>
          <a:stretch/>
        </p:blipFill>
        <p:spPr>
          <a:xfrm>
            <a:off x="3336950" y="2029850"/>
            <a:ext cx="4702225" cy="4203725"/>
          </a:xfrm>
          <a:prstGeom prst="rect">
            <a:avLst/>
          </a:prstGeom>
          <a:noFill/>
          <a:ln>
            <a:noFill/>
          </a:ln>
        </p:spPr>
      </p:pic>
      <p:sp>
        <p:nvSpPr>
          <p:cNvPr id="409" name="Google Shape;409;p39"/>
          <p:cNvSpPr/>
          <p:nvPr/>
        </p:nvSpPr>
        <p:spPr>
          <a:xfrm>
            <a:off x="4495650" y="628600"/>
            <a:ext cx="7051200" cy="18324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i="1" lang="en-US" sz="2300"/>
              <a:t>The whole data warehouse is greater than the sum of its parts.</a:t>
            </a:r>
            <a:endParaRPr i="1" sz="2300"/>
          </a:p>
        </p:txBody>
      </p:sp>
      <p:sp>
        <p:nvSpPr>
          <p:cNvPr id="410" name="Google Shape;410;p39"/>
          <p:cNvSpPr txBox="1"/>
          <p:nvPr/>
        </p:nvSpPr>
        <p:spPr>
          <a:xfrm>
            <a:off x="0" y="0"/>
            <a:ext cx="10671000" cy="100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200">
                <a:solidFill>
                  <a:schemeClr val="dk1"/>
                </a:solidFill>
              </a:rPr>
              <a:t>Aristotle Dreams of Data Integration</a:t>
            </a:r>
            <a:endParaRPr sz="320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0"/>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417" name="Google Shape;417;p40"/>
          <p:cNvSpPr txBox="1"/>
          <p:nvPr>
            <p:ph idx="1" type="body"/>
          </p:nvPr>
        </p:nvSpPr>
        <p:spPr>
          <a:xfrm>
            <a:off x="381000" y="309900"/>
            <a:ext cx="6813900" cy="5658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3200">
                <a:solidFill>
                  <a:srgbClr val="000000"/>
                </a:solidFill>
              </a:rPr>
              <a:t>“The real impact of data always comes from the </a:t>
            </a:r>
            <a:r>
              <a:rPr b="1" lang="en-US" sz="3200">
                <a:solidFill>
                  <a:srgbClr val="000000"/>
                </a:solidFill>
              </a:rPr>
              <a:t>intersection</a:t>
            </a:r>
            <a:r>
              <a:rPr lang="en-US" sz="3200">
                <a:solidFill>
                  <a:srgbClr val="000000"/>
                </a:solidFill>
              </a:rPr>
              <a:t> of different data sets. You don't get into the earth shattering discoveries until you start to link disparate data sets… You can't look in isolation and find causes,"</a:t>
            </a:r>
            <a:endParaRPr sz="3200">
              <a:solidFill>
                <a:srgbClr val="000000"/>
              </a:solidFill>
            </a:endParaRPr>
          </a:p>
          <a:p>
            <a:pPr indent="0" lvl="0" marL="0" rtl="0" algn="l">
              <a:spcBef>
                <a:spcPts val="0"/>
              </a:spcBef>
              <a:spcAft>
                <a:spcPts val="0"/>
              </a:spcAft>
              <a:buNone/>
            </a:pPr>
            <a:r>
              <a:t/>
            </a:r>
            <a:endParaRPr sz="3000">
              <a:solidFill>
                <a:srgbClr val="000000"/>
              </a:solidFill>
            </a:endParaRPr>
          </a:p>
          <a:p>
            <a:pPr indent="0" lvl="0" marL="0" rtl="0" algn="l">
              <a:spcBef>
                <a:spcPts val="0"/>
              </a:spcBef>
              <a:spcAft>
                <a:spcPts val="0"/>
              </a:spcAft>
              <a:buNone/>
            </a:pPr>
            <a:r>
              <a:rPr lang="en-US" sz="3000">
                <a:solidFill>
                  <a:srgbClr val="000000"/>
                </a:solidFill>
              </a:rPr>
              <a:t>--Dane Atkinson CEO sumall.org</a:t>
            </a:r>
            <a:endParaRPr sz="3000">
              <a:solidFill>
                <a:srgbClr val="000000"/>
              </a:solidFill>
            </a:endParaRPr>
          </a:p>
          <a:p>
            <a:pPr indent="0" lvl="0" marL="0" rtl="0" algn="l">
              <a:spcBef>
                <a:spcPts val="0"/>
              </a:spcBef>
              <a:spcAft>
                <a:spcPts val="0"/>
              </a:spcAft>
              <a:buNone/>
            </a:pPr>
            <a:r>
              <a:t/>
            </a:r>
            <a:endParaRPr b="1" sz="2450">
              <a:solidFill>
                <a:srgbClr val="282828"/>
              </a:solidFill>
              <a:highlight>
                <a:srgbClr val="FFFFFF"/>
              </a:highlight>
              <a:latin typeface="Roboto"/>
              <a:ea typeface="Roboto"/>
              <a:cs typeface="Roboto"/>
              <a:sym typeface="Roboto"/>
            </a:endParaRPr>
          </a:p>
        </p:txBody>
      </p:sp>
      <p:pic>
        <p:nvPicPr>
          <p:cNvPr id="418" name="Google Shape;418;p40"/>
          <p:cNvPicPr preferRelativeResize="0"/>
          <p:nvPr/>
        </p:nvPicPr>
        <p:blipFill>
          <a:blip r:embed="rId3">
            <a:alphaModFix/>
          </a:blip>
          <a:stretch>
            <a:fillRect/>
          </a:stretch>
        </p:blipFill>
        <p:spPr>
          <a:xfrm>
            <a:off x="7194900" y="696425"/>
            <a:ext cx="4853700" cy="487699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1"/>
          <p:cNvSpPr txBox="1"/>
          <p:nvPr>
            <p:ph idx="12" type="sldNum"/>
          </p:nvPr>
        </p:nvSpPr>
        <p:spPr>
          <a:xfrm>
            <a:off x="8956429" y="636651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accent4"/>
              </a:buClr>
              <a:buSzPts val="1000"/>
              <a:buFont typeface="Arial"/>
              <a:buNone/>
            </a:pPr>
            <a:fld id="{00000000-1234-1234-1234-123412341234}" type="slidenum">
              <a:rPr lang="en-US"/>
              <a:t>‹#›</a:t>
            </a:fld>
            <a:endParaRPr/>
          </a:p>
        </p:txBody>
      </p:sp>
      <p:sp>
        <p:nvSpPr>
          <p:cNvPr id="425" name="Google Shape;425;p41"/>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t>20 questions = 2500 data connections</a:t>
            </a:r>
            <a:endParaRPr/>
          </a:p>
        </p:txBody>
      </p:sp>
      <p:pic>
        <p:nvPicPr>
          <p:cNvPr id="426" name="Google Shape;426;p41"/>
          <p:cNvPicPr preferRelativeResize="0"/>
          <p:nvPr/>
        </p:nvPicPr>
        <p:blipFill>
          <a:blip r:embed="rId3">
            <a:alphaModFix/>
          </a:blip>
          <a:stretch>
            <a:fillRect/>
          </a:stretch>
        </p:blipFill>
        <p:spPr>
          <a:xfrm>
            <a:off x="3058475" y="966250"/>
            <a:ext cx="6667899" cy="57653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42"/>
          <p:cNvSpPr txBox="1"/>
          <p:nvPr>
            <p:ph idx="12" type="sldNum"/>
          </p:nvPr>
        </p:nvSpPr>
        <p:spPr>
          <a:xfrm>
            <a:off x="8956429" y="636651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accent4"/>
              </a:buClr>
              <a:buSzPts val="1000"/>
              <a:buFont typeface="Arial"/>
              <a:buNone/>
            </a:pPr>
            <a:fld id="{00000000-1234-1234-1234-123412341234}" type="slidenum">
              <a:rPr lang="en-US"/>
              <a:t>‹#›</a:t>
            </a:fld>
            <a:endParaRPr/>
          </a:p>
        </p:txBody>
      </p:sp>
      <p:sp>
        <p:nvSpPr>
          <p:cNvPr id="433" name="Google Shape;433;p42"/>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Number of data sources increase with organization size</a:t>
            </a:r>
            <a:endParaRPr/>
          </a:p>
        </p:txBody>
      </p:sp>
      <p:pic>
        <p:nvPicPr>
          <p:cNvPr id="434" name="Google Shape;434;p42"/>
          <p:cNvPicPr preferRelativeResize="0"/>
          <p:nvPr/>
        </p:nvPicPr>
        <p:blipFill>
          <a:blip r:embed="rId3">
            <a:alphaModFix/>
          </a:blip>
          <a:stretch>
            <a:fillRect/>
          </a:stretch>
        </p:blipFill>
        <p:spPr>
          <a:xfrm>
            <a:off x="1567100" y="978856"/>
            <a:ext cx="9694914" cy="523525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43"/>
          <p:cNvSpPr txBox="1"/>
          <p:nvPr>
            <p:ph idx="12" type="sldNum"/>
          </p:nvPr>
        </p:nvSpPr>
        <p:spPr>
          <a:xfrm>
            <a:off x="8956429" y="636651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accent4"/>
              </a:buClr>
              <a:buSzPts val="1000"/>
              <a:buFont typeface="Arial"/>
              <a:buNone/>
            </a:pPr>
            <a:fld id="{00000000-1234-1234-1234-123412341234}" type="slidenum">
              <a:rPr lang="en-US"/>
              <a:t>‹#›</a:t>
            </a:fld>
            <a:endParaRPr/>
          </a:p>
        </p:txBody>
      </p:sp>
      <p:sp>
        <p:nvSpPr>
          <p:cNvPr id="441" name="Google Shape;441;p43"/>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Students bring their own complex digital world with them...</a:t>
            </a:r>
            <a:endParaRPr/>
          </a:p>
        </p:txBody>
      </p:sp>
      <p:pic>
        <p:nvPicPr>
          <p:cNvPr id="442" name="Google Shape;442;p43"/>
          <p:cNvPicPr preferRelativeResize="0"/>
          <p:nvPr/>
        </p:nvPicPr>
        <p:blipFill>
          <a:blip r:embed="rId3">
            <a:alphaModFix/>
          </a:blip>
          <a:stretch>
            <a:fillRect/>
          </a:stretch>
        </p:blipFill>
        <p:spPr>
          <a:xfrm>
            <a:off x="805100" y="978856"/>
            <a:ext cx="10470507" cy="523525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7"/>
          <p:cNvSpPr txBox="1"/>
          <p:nvPr>
            <p:ph idx="12" type="sldNum"/>
          </p:nvPr>
        </p:nvSpPr>
        <p:spPr>
          <a:xfrm>
            <a:off x="11941905" y="8488680"/>
            <a:ext cx="3657600" cy="486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accent4"/>
              </a:buClr>
              <a:buSzPts val="1000"/>
              <a:buFont typeface="Arial"/>
              <a:buNone/>
            </a:pPr>
            <a:fld id="{00000000-1234-1234-1234-123412341234}" type="slidenum">
              <a:rPr lang="en-US"/>
              <a:t>‹#›</a:t>
            </a:fld>
            <a:endParaRPr/>
          </a:p>
        </p:txBody>
      </p:sp>
      <p:sp>
        <p:nvSpPr>
          <p:cNvPr id="92" name="Google Shape;92;p17"/>
          <p:cNvSpPr txBox="1"/>
          <p:nvPr>
            <p:ph type="title"/>
          </p:nvPr>
        </p:nvSpPr>
        <p:spPr>
          <a:xfrm>
            <a:off x="507999" y="287541"/>
            <a:ext cx="15091500" cy="814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4000"/>
              <a:t>DXtera Institute - </a:t>
            </a:r>
            <a:r>
              <a:rPr lang="en-US" sz="4000"/>
              <a:t>Priority Areas </a:t>
            </a:r>
            <a:endParaRPr sz="4000"/>
          </a:p>
        </p:txBody>
      </p:sp>
      <p:sp>
        <p:nvSpPr>
          <p:cNvPr id="93" name="Google Shape;93;p17"/>
          <p:cNvSpPr txBox="1"/>
          <p:nvPr>
            <p:ph idx="1" type="body"/>
          </p:nvPr>
        </p:nvSpPr>
        <p:spPr>
          <a:xfrm>
            <a:off x="552367" y="1574196"/>
            <a:ext cx="6131700" cy="3506100"/>
          </a:xfrm>
          <a:prstGeom prst="rect">
            <a:avLst/>
          </a:prstGeom>
        </p:spPr>
        <p:txBody>
          <a:bodyPr anchorCtr="0" anchor="t" bIns="91425" lIns="91425" spcFirstLastPara="1" rIns="91425" wrap="square" tIns="91425">
            <a:noAutofit/>
          </a:bodyPr>
          <a:lstStyle/>
          <a:p>
            <a:pPr indent="-450850" lvl="0" marL="457200" rtl="0" algn="l">
              <a:spcBef>
                <a:spcPts val="450"/>
              </a:spcBef>
              <a:spcAft>
                <a:spcPts val="0"/>
              </a:spcAft>
              <a:buClr>
                <a:schemeClr val="dk1"/>
              </a:buClr>
              <a:buSzPts val="3700"/>
              <a:buChar char="●"/>
            </a:pPr>
            <a:r>
              <a:rPr lang="en-US" sz="3700">
                <a:solidFill>
                  <a:schemeClr val="dk1"/>
                </a:solidFill>
              </a:rPr>
              <a:t>Next Generation Education Systems</a:t>
            </a:r>
            <a:endParaRPr sz="3700">
              <a:solidFill>
                <a:schemeClr val="dk1"/>
              </a:solidFill>
            </a:endParaRPr>
          </a:p>
          <a:p>
            <a:pPr indent="0" lvl="0" marL="457200" rtl="0" algn="l">
              <a:spcBef>
                <a:spcPts val="450"/>
              </a:spcBef>
              <a:spcAft>
                <a:spcPts val="0"/>
              </a:spcAft>
              <a:buNone/>
            </a:pPr>
            <a:r>
              <a:t/>
            </a:r>
            <a:endParaRPr sz="3700">
              <a:solidFill>
                <a:schemeClr val="dk1"/>
              </a:solidFill>
            </a:endParaRPr>
          </a:p>
          <a:p>
            <a:pPr indent="-450850" lvl="0" marL="457200" rtl="0" algn="l">
              <a:spcBef>
                <a:spcPts val="450"/>
              </a:spcBef>
              <a:spcAft>
                <a:spcPts val="0"/>
              </a:spcAft>
              <a:buClr>
                <a:schemeClr val="dk1"/>
              </a:buClr>
              <a:buSzPts val="3700"/>
              <a:buChar char="●"/>
            </a:pPr>
            <a:r>
              <a:rPr lang="en-US" sz="3700">
                <a:solidFill>
                  <a:schemeClr val="dk1"/>
                </a:solidFill>
              </a:rPr>
              <a:t>Data Management Solutions</a:t>
            </a:r>
            <a:endParaRPr sz="3700">
              <a:solidFill>
                <a:schemeClr val="dk1"/>
              </a:solidFill>
            </a:endParaRPr>
          </a:p>
          <a:p>
            <a:pPr indent="0" lvl="0" marL="457200" rtl="0" algn="l">
              <a:spcBef>
                <a:spcPts val="450"/>
              </a:spcBef>
              <a:spcAft>
                <a:spcPts val="0"/>
              </a:spcAft>
              <a:buNone/>
            </a:pPr>
            <a:r>
              <a:t/>
            </a:r>
            <a:endParaRPr sz="3700">
              <a:solidFill>
                <a:schemeClr val="dk1"/>
              </a:solidFill>
            </a:endParaRPr>
          </a:p>
          <a:p>
            <a:pPr indent="-450850" lvl="0" marL="457200" rtl="0" algn="l">
              <a:spcBef>
                <a:spcPts val="450"/>
              </a:spcBef>
              <a:spcAft>
                <a:spcPts val="0"/>
              </a:spcAft>
              <a:buClr>
                <a:schemeClr val="dk1"/>
              </a:buClr>
              <a:buSzPts val="3700"/>
              <a:buChar char="●"/>
            </a:pPr>
            <a:r>
              <a:rPr lang="en-US" sz="3700">
                <a:solidFill>
                  <a:schemeClr val="dk1"/>
                </a:solidFill>
              </a:rPr>
              <a:t>Integration Solutions</a:t>
            </a:r>
            <a:endParaRPr sz="3700">
              <a:solidFill>
                <a:schemeClr val="dk1"/>
              </a:solidFill>
            </a:endParaRPr>
          </a:p>
          <a:p>
            <a:pPr indent="0" lvl="0" marL="457200" rtl="0" algn="l">
              <a:spcBef>
                <a:spcPts val="450"/>
              </a:spcBef>
              <a:spcAft>
                <a:spcPts val="0"/>
              </a:spcAft>
              <a:buNone/>
            </a:pPr>
            <a:r>
              <a:t/>
            </a:r>
            <a:endParaRPr sz="3700">
              <a:solidFill>
                <a:schemeClr val="dk1"/>
              </a:solidFill>
            </a:endParaRPr>
          </a:p>
          <a:p>
            <a:pPr indent="0" lvl="0" marL="457200" rtl="0" algn="l">
              <a:spcBef>
                <a:spcPts val="450"/>
              </a:spcBef>
              <a:spcAft>
                <a:spcPts val="0"/>
              </a:spcAft>
              <a:buNone/>
            </a:pPr>
            <a:r>
              <a:t/>
            </a:r>
            <a:endParaRPr sz="1900">
              <a:solidFill>
                <a:schemeClr val="dk1"/>
              </a:solidFill>
            </a:endParaRPr>
          </a:p>
        </p:txBody>
      </p:sp>
      <p:pic>
        <p:nvPicPr>
          <p:cNvPr id="94" name="Google Shape;94;p17"/>
          <p:cNvPicPr preferRelativeResize="0"/>
          <p:nvPr/>
        </p:nvPicPr>
        <p:blipFill>
          <a:blip r:embed="rId3">
            <a:alphaModFix/>
          </a:blip>
          <a:stretch>
            <a:fillRect/>
          </a:stretch>
        </p:blipFill>
        <p:spPr>
          <a:xfrm>
            <a:off x="6072299" y="978856"/>
            <a:ext cx="5715000" cy="51435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44"/>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449" name="Google Shape;449;p44"/>
          <p:cNvSpPr txBox="1"/>
          <p:nvPr>
            <p:ph type="title"/>
          </p:nvPr>
        </p:nvSpPr>
        <p:spPr>
          <a:xfrm>
            <a:off x="436649" y="1805531"/>
            <a:ext cx="11318700" cy="61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t>“Data, data everywhere, and not a thought to think.”</a:t>
            </a:r>
            <a:endParaRPr/>
          </a:p>
        </p:txBody>
      </p:sp>
      <p:pic>
        <p:nvPicPr>
          <p:cNvPr id="450" name="Google Shape;450;p44"/>
          <p:cNvPicPr preferRelativeResize="0"/>
          <p:nvPr/>
        </p:nvPicPr>
        <p:blipFill>
          <a:blip r:embed="rId3">
            <a:alphaModFix/>
          </a:blip>
          <a:stretch>
            <a:fillRect/>
          </a:stretch>
        </p:blipFill>
        <p:spPr>
          <a:xfrm>
            <a:off x="3857600" y="2636081"/>
            <a:ext cx="4333326" cy="3314994"/>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45"/>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57" name="Google Shape;457;p45"/>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Trend 1: Data Proliferation and “The Wide Data Problem”</a:t>
            </a:r>
            <a:endParaRPr/>
          </a:p>
        </p:txBody>
      </p:sp>
      <p:sp>
        <p:nvSpPr>
          <p:cNvPr id="458" name="Google Shape;458;p45"/>
          <p:cNvSpPr txBox="1"/>
          <p:nvPr>
            <p:ph idx="1" type="body"/>
          </p:nvPr>
        </p:nvSpPr>
        <p:spPr>
          <a:xfrm>
            <a:off x="380998" y="1194962"/>
            <a:ext cx="11318700" cy="477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rgbClr val="000000"/>
                </a:solidFill>
              </a:rPr>
              <a:t>Impacts</a:t>
            </a:r>
            <a:endParaRPr sz="3000">
              <a:solidFill>
                <a:srgbClr val="000000"/>
              </a:solidFill>
            </a:endParaRPr>
          </a:p>
          <a:p>
            <a:pPr indent="-419100" lvl="0" marL="457200" rtl="0" algn="l">
              <a:spcBef>
                <a:spcPts val="0"/>
              </a:spcBef>
              <a:spcAft>
                <a:spcPts val="0"/>
              </a:spcAft>
              <a:buClr>
                <a:srgbClr val="000000"/>
              </a:buClr>
              <a:buSzPts val="3000"/>
              <a:buChar char="●"/>
            </a:pPr>
            <a:r>
              <a:rPr lang="en-US" sz="3000">
                <a:solidFill>
                  <a:srgbClr val="000000"/>
                </a:solidFill>
              </a:rPr>
              <a:t>What happens when you don’t give access to everyone who needs data?</a:t>
            </a:r>
            <a:endParaRPr sz="3000">
              <a:solidFill>
                <a:srgbClr val="000000"/>
              </a:solidFill>
            </a:endParaRPr>
          </a:p>
          <a:p>
            <a:pPr indent="-419100" lvl="1" marL="914400" rtl="0" algn="l">
              <a:spcBef>
                <a:spcPts val="0"/>
              </a:spcBef>
              <a:spcAft>
                <a:spcPts val="0"/>
              </a:spcAft>
              <a:buClr>
                <a:srgbClr val="000000"/>
              </a:buClr>
              <a:buSzPts val="3000"/>
              <a:buChar char="○"/>
            </a:pPr>
            <a:r>
              <a:rPr lang="en-US" sz="3000">
                <a:solidFill>
                  <a:srgbClr val="000000"/>
                </a:solidFill>
              </a:rPr>
              <a:t>They try to work around the issue</a:t>
            </a:r>
            <a:endParaRPr sz="3000">
              <a:solidFill>
                <a:srgbClr val="000000"/>
              </a:solidFill>
            </a:endParaRPr>
          </a:p>
          <a:p>
            <a:pPr indent="-419100" lvl="0" marL="457200" rtl="0" algn="l">
              <a:spcBef>
                <a:spcPts val="0"/>
              </a:spcBef>
              <a:spcAft>
                <a:spcPts val="0"/>
              </a:spcAft>
              <a:buClr>
                <a:srgbClr val="000000"/>
              </a:buClr>
              <a:buSzPts val="3000"/>
              <a:buChar char="●"/>
            </a:pPr>
            <a:r>
              <a:rPr lang="en-US" sz="3000">
                <a:solidFill>
                  <a:srgbClr val="000000"/>
                </a:solidFill>
              </a:rPr>
              <a:t>What happens when you have similar data in different silos?</a:t>
            </a:r>
            <a:endParaRPr sz="3000">
              <a:solidFill>
                <a:srgbClr val="000000"/>
              </a:solidFill>
            </a:endParaRPr>
          </a:p>
          <a:p>
            <a:pPr indent="-419100" lvl="1" marL="914400" rtl="0" algn="l">
              <a:spcBef>
                <a:spcPts val="0"/>
              </a:spcBef>
              <a:spcAft>
                <a:spcPts val="0"/>
              </a:spcAft>
              <a:buClr>
                <a:srgbClr val="000000"/>
              </a:buClr>
              <a:buSzPts val="3000"/>
              <a:buChar char="○"/>
            </a:pPr>
            <a:r>
              <a:rPr lang="en-US" sz="3000">
                <a:solidFill>
                  <a:srgbClr val="000000"/>
                </a:solidFill>
              </a:rPr>
              <a:t>Time wasted attempting to reconcile the data.</a:t>
            </a:r>
            <a:endParaRPr sz="3000">
              <a:solidFill>
                <a:srgbClr val="000000"/>
              </a:solidFill>
            </a:endParaRPr>
          </a:p>
          <a:p>
            <a:pPr indent="-419100" lvl="1" marL="914400" rtl="0" algn="l">
              <a:spcBef>
                <a:spcPts val="0"/>
              </a:spcBef>
              <a:spcAft>
                <a:spcPts val="0"/>
              </a:spcAft>
              <a:buClr>
                <a:srgbClr val="000000"/>
              </a:buClr>
              <a:buSzPts val="3000"/>
              <a:buChar char="○"/>
            </a:pPr>
            <a:r>
              <a:rPr lang="en-US" sz="3000">
                <a:solidFill>
                  <a:srgbClr val="000000"/>
                </a:solidFill>
              </a:rPr>
              <a:t>Adds confusion about the reliability of the data.</a:t>
            </a:r>
            <a:endParaRPr sz="3000">
              <a:solidFill>
                <a:srgbClr val="000000"/>
              </a:solidFill>
            </a:endParaRPr>
          </a:p>
          <a:p>
            <a:pPr indent="-419100" lvl="0" marL="457200" rtl="0" algn="l">
              <a:spcBef>
                <a:spcPts val="0"/>
              </a:spcBef>
              <a:spcAft>
                <a:spcPts val="0"/>
              </a:spcAft>
              <a:buClr>
                <a:srgbClr val="000000"/>
              </a:buClr>
              <a:buSzPts val="3000"/>
              <a:buChar char="●"/>
            </a:pPr>
            <a:r>
              <a:rPr lang="en-US" sz="3000">
                <a:solidFill>
                  <a:srgbClr val="000000"/>
                </a:solidFill>
              </a:rPr>
              <a:t>What happens when users don’t know what data is out there?</a:t>
            </a:r>
            <a:endParaRPr sz="3000">
              <a:solidFill>
                <a:srgbClr val="000000"/>
              </a:solidFill>
            </a:endParaRPr>
          </a:p>
          <a:p>
            <a:pPr indent="-419100" lvl="1" marL="914400" rtl="0" algn="l">
              <a:spcBef>
                <a:spcPts val="0"/>
              </a:spcBef>
              <a:spcAft>
                <a:spcPts val="0"/>
              </a:spcAft>
              <a:buClr>
                <a:srgbClr val="000000"/>
              </a:buClr>
              <a:buSzPts val="3000"/>
              <a:buChar char="○"/>
            </a:pPr>
            <a:r>
              <a:rPr lang="en-US" sz="3000">
                <a:solidFill>
                  <a:srgbClr val="000000"/>
                </a:solidFill>
              </a:rPr>
              <a:t>They create their own</a:t>
            </a:r>
            <a:endParaRPr sz="3000">
              <a:solidFill>
                <a:srgbClr val="000000"/>
              </a:solidFill>
            </a:endParaRPr>
          </a:p>
          <a:p>
            <a:pPr indent="0" lvl="0" marL="0" rtl="0" algn="l">
              <a:spcBef>
                <a:spcPts val="0"/>
              </a:spcBef>
              <a:spcAft>
                <a:spcPts val="0"/>
              </a:spcAft>
              <a:buNone/>
            </a:pPr>
            <a:r>
              <a:t/>
            </a:r>
            <a:endParaRPr b="1" sz="3000">
              <a:solidFill>
                <a:srgbClr val="000000"/>
              </a:solidFill>
            </a:endParaRPr>
          </a:p>
          <a:p>
            <a:pPr indent="0" lvl="0" marL="0" rtl="0" algn="ctr">
              <a:spcBef>
                <a:spcPts val="0"/>
              </a:spcBef>
              <a:spcAft>
                <a:spcPts val="0"/>
              </a:spcAft>
              <a:buNone/>
            </a:pPr>
            <a:r>
              <a:rPr b="1" lang="en-US" sz="3000">
                <a:solidFill>
                  <a:srgbClr val="000000"/>
                </a:solidFill>
              </a:rPr>
              <a:t>How can users trust the data?</a:t>
            </a:r>
            <a:endParaRPr b="1" sz="3000">
              <a:solidFill>
                <a:srgbClr val="000000"/>
              </a:solidFill>
            </a:endParaRPr>
          </a:p>
          <a:p>
            <a:pPr indent="0" lvl="0" marL="457200" rtl="0" algn="l">
              <a:spcBef>
                <a:spcPts val="0"/>
              </a:spcBef>
              <a:spcAft>
                <a:spcPts val="0"/>
              </a:spcAft>
              <a:buNone/>
            </a:pPr>
            <a:r>
              <a:t/>
            </a:r>
            <a:endParaRPr sz="300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46"/>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465" name="Google Shape;465;p46"/>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Trend 1: Data Proliferation and “The Wide Data Problem”</a:t>
            </a:r>
            <a:endParaRPr/>
          </a:p>
          <a:p>
            <a:pPr indent="0" lvl="0" marL="0" rtl="0" algn="l">
              <a:spcBef>
                <a:spcPts val="0"/>
              </a:spcBef>
              <a:spcAft>
                <a:spcPts val="0"/>
              </a:spcAft>
              <a:buNone/>
            </a:pPr>
            <a:r>
              <a:t/>
            </a:r>
            <a:endParaRPr/>
          </a:p>
        </p:txBody>
      </p:sp>
      <p:sp>
        <p:nvSpPr>
          <p:cNvPr id="466" name="Google Shape;466;p46"/>
          <p:cNvSpPr txBox="1"/>
          <p:nvPr>
            <p:ph idx="1" type="body"/>
          </p:nvPr>
        </p:nvSpPr>
        <p:spPr>
          <a:xfrm>
            <a:off x="380998" y="1194962"/>
            <a:ext cx="11318700" cy="4773900"/>
          </a:xfrm>
          <a:prstGeom prst="rect">
            <a:avLst/>
          </a:prstGeom>
        </p:spPr>
        <p:txBody>
          <a:bodyPr anchorCtr="0" anchor="t" bIns="91425" lIns="91425" spcFirstLastPara="1" rIns="91425" wrap="square" tIns="91425">
            <a:noAutofit/>
          </a:bodyPr>
          <a:lstStyle/>
          <a:p>
            <a:pPr indent="0" lvl="0" marL="0" rtl="0" algn="l">
              <a:spcBef>
                <a:spcPts val="450"/>
              </a:spcBef>
              <a:spcAft>
                <a:spcPts val="0"/>
              </a:spcAft>
              <a:buNone/>
            </a:pPr>
            <a:r>
              <a:rPr b="1" lang="en-US" sz="2700">
                <a:solidFill>
                  <a:srgbClr val="000000"/>
                </a:solidFill>
              </a:rPr>
              <a:t>Only focus on what is important</a:t>
            </a:r>
            <a:endParaRPr b="1" sz="2700">
              <a:solidFill>
                <a:srgbClr val="000000"/>
              </a:solidFill>
            </a:endParaRPr>
          </a:p>
          <a:p>
            <a:pPr indent="0" lvl="0" marL="0" rtl="0" algn="l">
              <a:spcBef>
                <a:spcPts val="450"/>
              </a:spcBef>
              <a:spcAft>
                <a:spcPts val="0"/>
              </a:spcAft>
              <a:buNone/>
            </a:pPr>
            <a:r>
              <a:t/>
            </a:r>
            <a:endParaRPr b="1" sz="2700">
              <a:solidFill>
                <a:srgbClr val="000000"/>
              </a:solidFill>
            </a:endParaRPr>
          </a:p>
          <a:p>
            <a:pPr indent="0" lvl="0" marL="0" rtl="0" algn="l">
              <a:spcBef>
                <a:spcPts val="450"/>
              </a:spcBef>
              <a:spcAft>
                <a:spcPts val="0"/>
              </a:spcAft>
              <a:buNone/>
            </a:pPr>
            <a:r>
              <a:rPr lang="en-US" sz="2700">
                <a:solidFill>
                  <a:srgbClr val="000000"/>
                </a:solidFill>
              </a:rPr>
              <a:t>When you have data proliferation, the only solution is to identify what matters to the institution.</a:t>
            </a:r>
            <a:endParaRPr sz="2700">
              <a:solidFill>
                <a:srgbClr val="000000"/>
              </a:solidFill>
            </a:endParaRPr>
          </a:p>
          <a:p>
            <a:pPr indent="0" lvl="0" marL="0" rtl="0" algn="l">
              <a:spcBef>
                <a:spcPts val="450"/>
              </a:spcBef>
              <a:spcAft>
                <a:spcPts val="0"/>
              </a:spcAft>
              <a:buNone/>
            </a:pPr>
            <a:r>
              <a:t/>
            </a:r>
            <a:endParaRPr sz="2700">
              <a:solidFill>
                <a:srgbClr val="000000"/>
              </a:solidFill>
            </a:endParaRPr>
          </a:p>
          <a:p>
            <a:pPr indent="-379730" lvl="0" marL="457200" rtl="0" algn="l">
              <a:spcBef>
                <a:spcPts val="450"/>
              </a:spcBef>
              <a:spcAft>
                <a:spcPts val="0"/>
              </a:spcAft>
              <a:buClr>
                <a:srgbClr val="000000"/>
              </a:buClr>
              <a:buSzPts val="2380"/>
              <a:buChar char="●"/>
            </a:pPr>
            <a:r>
              <a:rPr lang="en-US" sz="2700">
                <a:solidFill>
                  <a:srgbClr val="000000"/>
                </a:solidFill>
              </a:rPr>
              <a:t>Rigorous analysis to know what are the important business questions?</a:t>
            </a:r>
            <a:endParaRPr sz="2700">
              <a:solidFill>
                <a:srgbClr val="000000"/>
              </a:solidFill>
            </a:endParaRPr>
          </a:p>
          <a:p>
            <a:pPr indent="-379730" lvl="0" marL="457200" rtl="0" algn="l">
              <a:spcBef>
                <a:spcPts val="0"/>
              </a:spcBef>
              <a:spcAft>
                <a:spcPts val="0"/>
              </a:spcAft>
              <a:buClr>
                <a:srgbClr val="000000"/>
              </a:buClr>
              <a:buSzPts val="2380"/>
              <a:buChar char="●"/>
            </a:pPr>
            <a:r>
              <a:rPr lang="en-US" sz="2700">
                <a:solidFill>
                  <a:srgbClr val="000000"/>
                </a:solidFill>
              </a:rPr>
              <a:t>What is the data to support those questions?</a:t>
            </a:r>
            <a:endParaRPr sz="2700">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7"/>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473" name="Google Shape;473;p47"/>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Dxtera DM Solutions</a:t>
            </a:r>
            <a:endParaRPr/>
          </a:p>
        </p:txBody>
      </p:sp>
      <p:pic>
        <p:nvPicPr>
          <p:cNvPr id="474" name="Google Shape;474;p47"/>
          <p:cNvPicPr preferRelativeResize="0"/>
          <p:nvPr/>
        </p:nvPicPr>
        <p:blipFill>
          <a:blip r:embed="rId3">
            <a:alphaModFix/>
          </a:blip>
          <a:stretch>
            <a:fillRect/>
          </a:stretch>
        </p:blipFill>
        <p:spPr>
          <a:xfrm>
            <a:off x="7790864" y="1665725"/>
            <a:ext cx="3704261" cy="4459650"/>
          </a:xfrm>
          <a:prstGeom prst="rect">
            <a:avLst/>
          </a:prstGeom>
          <a:noFill/>
          <a:ln>
            <a:noFill/>
          </a:ln>
        </p:spPr>
      </p:pic>
      <p:pic>
        <p:nvPicPr>
          <p:cNvPr id="475" name="Google Shape;475;p47"/>
          <p:cNvPicPr preferRelativeResize="0"/>
          <p:nvPr/>
        </p:nvPicPr>
        <p:blipFill>
          <a:blip r:embed="rId4">
            <a:alphaModFix/>
          </a:blip>
          <a:stretch>
            <a:fillRect/>
          </a:stretch>
        </p:blipFill>
        <p:spPr>
          <a:xfrm>
            <a:off x="5118450" y="3427758"/>
            <a:ext cx="960025" cy="960025"/>
          </a:xfrm>
          <a:prstGeom prst="rect">
            <a:avLst/>
          </a:prstGeom>
          <a:noFill/>
          <a:ln>
            <a:noFill/>
          </a:ln>
        </p:spPr>
      </p:pic>
      <p:pic>
        <p:nvPicPr>
          <p:cNvPr id="476" name="Google Shape;476;p47"/>
          <p:cNvPicPr preferRelativeResize="0"/>
          <p:nvPr/>
        </p:nvPicPr>
        <p:blipFill>
          <a:blip r:embed="rId5">
            <a:alphaModFix/>
          </a:blip>
          <a:stretch>
            <a:fillRect/>
          </a:stretch>
        </p:blipFill>
        <p:spPr>
          <a:xfrm>
            <a:off x="5118450" y="1843695"/>
            <a:ext cx="960025" cy="960025"/>
          </a:xfrm>
          <a:prstGeom prst="rect">
            <a:avLst/>
          </a:prstGeom>
          <a:noFill/>
          <a:ln>
            <a:noFill/>
          </a:ln>
        </p:spPr>
      </p:pic>
      <p:pic>
        <p:nvPicPr>
          <p:cNvPr id="477" name="Google Shape;477;p47"/>
          <p:cNvPicPr preferRelativeResize="0"/>
          <p:nvPr/>
        </p:nvPicPr>
        <p:blipFill>
          <a:blip r:embed="rId6">
            <a:alphaModFix/>
          </a:blip>
          <a:stretch>
            <a:fillRect/>
          </a:stretch>
        </p:blipFill>
        <p:spPr>
          <a:xfrm>
            <a:off x="7297250" y="1665719"/>
            <a:ext cx="285750" cy="4459650"/>
          </a:xfrm>
          <a:prstGeom prst="rect">
            <a:avLst/>
          </a:prstGeom>
          <a:noFill/>
          <a:ln>
            <a:noFill/>
          </a:ln>
        </p:spPr>
      </p:pic>
      <p:sp>
        <p:nvSpPr>
          <p:cNvPr id="478" name="Google Shape;478;p47"/>
          <p:cNvSpPr txBox="1"/>
          <p:nvPr/>
        </p:nvSpPr>
        <p:spPr>
          <a:xfrm>
            <a:off x="6245175" y="3725200"/>
            <a:ext cx="1063500" cy="3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100"/>
              <a:t>Composed Of</a:t>
            </a:r>
            <a:endParaRPr sz="1100"/>
          </a:p>
        </p:txBody>
      </p:sp>
      <p:cxnSp>
        <p:nvCxnSpPr>
          <p:cNvPr id="479" name="Google Shape;479;p47"/>
          <p:cNvCxnSpPr>
            <a:stCxn id="476" idx="2"/>
            <a:endCxn id="475" idx="0"/>
          </p:cNvCxnSpPr>
          <p:nvPr/>
        </p:nvCxnSpPr>
        <p:spPr>
          <a:xfrm>
            <a:off x="5598462" y="2803720"/>
            <a:ext cx="0" cy="624000"/>
          </a:xfrm>
          <a:prstGeom prst="straightConnector1">
            <a:avLst/>
          </a:prstGeom>
          <a:noFill/>
          <a:ln cap="flat" cmpd="sng" w="28575">
            <a:solidFill>
              <a:srgbClr val="434343"/>
            </a:solidFill>
            <a:prstDash val="solid"/>
            <a:round/>
            <a:headEnd len="med" w="med" type="none"/>
            <a:tailEnd len="med" w="med" type="stealth"/>
          </a:ln>
        </p:spPr>
      </p:cxnSp>
      <p:sp>
        <p:nvSpPr>
          <p:cNvPr id="480" name="Google Shape;480;p47"/>
          <p:cNvSpPr txBox="1"/>
          <p:nvPr/>
        </p:nvSpPr>
        <p:spPr>
          <a:xfrm rot="1415">
            <a:off x="5238750" y="2117875"/>
            <a:ext cx="728700" cy="5379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300"/>
              <a:t>Data Hub</a:t>
            </a:r>
            <a:endParaRPr b="1" sz="1300"/>
          </a:p>
        </p:txBody>
      </p:sp>
      <p:sp>
        <p:nvSpPr>
          <p:cNvPr id="481" name="Google Shape;481;p47"/>
          <p:cNvSpPr txBox="1"/>
          <p:nvPr/>
        </p:nvSpPr>
        <p:spPr>
          <a:xfrm>
            <a:off x="4794600" y="4387800"/>
            <a:ext cx="16170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t>Data Warehouse</a:t>
            </a:r>
            <a:endParaRPr b="1"/>
          </a:p>
        </p:txBody>
      </p:sp>
      <p:pic>
        <p:nvPicPr>
          <p:cNvPr id="482" name="Google Shape;482;p47"/>
          <p:cNvPicPr preferRelativeResize="0"/>
          <p:nvPr/>
        </p:nvPicPr>
        <p:blipFill>
          <a:blip r:embed="rId7">
            <a:alphaModFix/>
          </a:blip>
          <a:stretch>
            <a:fillRect/>
          </a:stretch>
        </p:blipFill>
        <p:spPr>
          <a:xfrm>
            <a:off x="2627875" y="1506806"/>
            <a:ext cx="400050" cy="933450"/>
          </a:xfrm>
          <a:prstGeom prst="rect">
            <a:avLst/>
          </a:prstGeom>
          <a:noFill/>
          <a:ln>
            <a:noFill/>
          </a:ln>
        </p:spPr>
      </p:pic>
      <p:pic>
        <p:nvPicPr>
          <p:cNvPr id="483" name="Google Shape;483;p47"/>
          <p:cNvPicPr preferRelativeResize="0"/>
          <p:nvPr/>
        </p:nvPicPr>
        <p:blipFill>
          <a:blip r:embed="rId7">
            <a:alphaModFix/>
          </a:blip>
          <a:stretch>
            <a:fillRect/>
          </a:stretch>
        </p:blipFill>
        <p:spPr>
          <a:xfrm>
            <a:off x="2627875" y="2765531"/>
            <a:ext cx="400050" cy="933450"/>
          </a:xfrm>
          <a:prstGeom prst="rect">
            <a:avLst/>
          </a:prstGeom>
          <a:noFill/>
          <a:ln>
            <a:noFill/>
          </a:ln>
        </p:spPr>
      </p:pic>
      <p:pic>
        <p:nvPicPr>
          <p:cNvPr id="484" name="Google Shape;484;p47"/>
          <p:cNvPicPr preferRelativeResize="0"/>
          <p:nvPr/>
        </p:nvPicPr>
        <p:blipFill>
          <a:blip r:embed="rId7">
            <a:alphaModFix/>
          </a:blip>
          <a:stretch>
            <a:fillRect/>
          </a:stretch>
        </p:blipFill>
        <p:spPr>
          <a:xfrm>
            <a:off x="2627875" y="4024256"/>
            <a:ext cx="400050" cy="933450"/>
          </a:xfrm>
          <a:prstGeom prst="rect">
            <a:avLst/>
          </a:prstGeom>
          <a:noFill/>
          <a:ln>
            <a:noFill/>
          </a:ln>
        </p:spPr>
      </p:pic>
      <p:pic>
        <p:nvPicPr>
          <p:cNvPr id="485" name="Google Shape;485;p47"/>
          <p:cNvPicPr preferRelativeResize="0"/>
          <p:nvPr/>
        </p:nvPicPr>
        <p:blipFill>
          <a:blip r:embed="rId7">
            <a:alphaModFix/>
          </a:blip>
          <a:stretch>
            <a:fillRect/>
          </a:stretch>
        </p:blipFill>
        <p:spPr>
          <a:xfrm>
            <a:off x="2627875" y="5282981"/>
            <a:ext cx="400050" cy="933450"/>
          </a:xfrm>
          <a:prstGeom prst="rect">
            <a:avLst/>
          </a:prstGeom>
          <a:noFill/>
          <a:ln>
            <a:noFill/>
          </a:ln>
        </p:spPr>
      </p:pic>
      <p:cxnSp>
        <p:nvCxnSpPr>
          <p:cNvPr id="486" name="Google Shape;486;p47"/>
          <p:cNvCxnSpPr>
            <a:stCxn id="476" idx="1"/>
            <a:endCxn id="482" idx="3"/>
          </p:cNvCxnSpPr>
          <p:nvPr/>
        </p:nvCxnSpPr>
        <p:spPr>
          <a:xfrm rot="10800000">
            <a:off x="3028050" y="1973608"/>
            <a:ext cx="2090400" cy="350100"/>
          </a:xfrm>
          <a:prstGeom prst="bentConnector3">
            <a:avLst>
              <a:gd fmla="val 50003" name="adj1"/>
            </a:avLst>
          </a:prstGeom>
          <a:noFill/>
          <a:ln cap="flat" cmpd="sng" w="19050">
            <a:solidFill>
              <a:srgbClr val="000000"/>
            </a:solidFill>
            <a:prstDash val="solid"/>
            <a:round/>
            <a:headEnd len="med" w="med" type="none"/>
            <a:tailEnd len="med" w="med" type="none"/>
          </a:ln>
        </p:spPr>
      </p:cxnSp>
      <p:cxnSp>
        <p:nvCxnSpPr>
          <p:cNvPr id="487" name="Google Shape;487;p47"/>
          <p:cNvCxnSpPr>
            <a:stCxn id="476" idx="1"/>
            <a:endCxn id="483" idx="3"/>
          </p:cNvCxnSpPr>
          <p:nvPr/>
        </p:nvCxnSpPr>
        <p:spPr>
          <a:xfrm flipH="1">
            <a:off x="3028050" y="2323708"/>
            <a:ext cx="2090400" cy="908400"/>
          </a:xfrm>
          <a:prstGeom prst="bentConnector3">
            <a:avLst>
              <a:gd fmla="val 50003" name="adj1"/>
            </a:avLst>
          </a:prstGeom>
          <a:noFill/>
          <a:ln cap="flat" cmpd="sng" w="19050">
            <a:solidFill>
              <a:srgbClr val="000000"/>
            </a:solidFill>
            <a:prstDash val="solid"/>
            <a:round/>
            <a:headEnd len="med" w="med" type="none"/>
            <a:tailEnd len="med" w="med" type="none"/>
          </a:ln>
        </p:spPr>
      </p:cxnSp>
      <p:cxnSp>
        <p:nvCxnSpPr>
          <p:cNvPr id="488" name="Google Shape;488;p47"/>
          <p:cNvCxnSpPr>
            <a:stCxn id="476" idx="1"/>
            <a:endCxn id="484" idx="3"/>
          </p:cNvCxnSpPr>
          <p:nvPr/>
        </p:nvCxnSpPr>
        <p:spPr>
          <a:xfrm flipH="1">
            <a:off x="3028050" y="2323708"/>
            <a:ext cx="2090400" cy="2167200"/>
          </a:xfrm>
          <a:prstGeom prst="bentConnector3">
            <a:avLst>
              <a:gd fmla="val 50003" name="adj1"/>
            </a:avLst>
          </a:prstGeom>
          <a:noFill/>
          <a:ln cap="flat" cmpd="sng" w="19050">
            <a:solidFill>
              <a:srgbClr val="000000"/>
            </a:solidFill>
            <a:prstDash val="solid"/>
            <a:round/>
            <a:headEnd len="med" w="med" type="none"/>
            <a:tailEnd len="med" w="med" type="none"/>
          </a:ln>
        </p:spPr>
      </p:cxnSp>
      <p:cxnSp>
        <p:nvCxnSpPr>
          <p:cNvPr id="489" name="Google Shape;489;p47"/>
          <p:cNvCxnSpPr>
            <a:stCxn id="476" idx="1"/>
            <a:endCxn id="485" idx="3"/>
          </p:cNvCxnSpPr>
          <p:nvPr/>
        </p:nvCxnSpPr>
        <p:spPr>
          <a:xfrm flipH="1">
            <a:off x="3028050" y="2323708"/>
            <a:ext cx="2090400" cy="3426000"/>
          </a:xfrm>
          <a:prstGeom prst="bentConnector3">
            <a:avLst>
              <a:gd fmla="val 50003" name="adj1"/>
            </a:avLst>
          </a:prstGeom>
          <a:noFill/>
          <a:ln cap="flat" cmpd="sng" w="19050">
            <a:solidFill>
              <a:srgbClr val="000000"/>
            </a:solidFill>
            <a:prstDash val="solid"/>
            <a:round/>
            <a:headEnd len="med" w="med" type="stealth"/>
            <a:tailEnd len="med" w="med" type="none"/>
          </a:ln>
        </p:spPr>
      </p:cxnSp>
      <p:sp>
        <p:nvSpPr>
          <p:cNvPr id="490" name="Google Shape;490;p47"/>
          <p:cNvSpPr txBox="1"/>
          <p:nvPr/>
        </p:nvSpPr>
        <p:spPr>
          <a:xfrm>
            <a:off x="2951850" y="1653500"/>
            <a:ext cx="9177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t>SIS</a:t>
            </a:r>
            <a:endParaRPr b="1"/>
          </a:p>
        </p:txBody>
      </p:sp>
      <p:sp>
        <p:nvSpPr>
          <p:cNvPr id="491" name="Google Shape;491;p47"/>
          <p:cNvSpPr txBox="1"/>
          <p:nvPr/>
        </p:nvSpPr>
        <p:spPr>
          <a:xfrm>
            <a:off x="2951850" y="2911688"/>
            <a:ext cx="9177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t>LMS</a:t>
            </a:r>
            <a:endParaRPr b="1"/>
          </a:p>
        </p:txBody>
      </p:sp>
      <p:sp>
        <p:nvSpPr>
          <p:cNvPr id="492" name="Google Shape;492;p47"/>
          <p:cNvSpPr txBox="1"/>
          <p:nvPr/>
        </p:nvSpPr>
        <p:spPr>
          <a:xfrm>
            <a:off x="2951725" y="4173525"/>
            <a:ext cx="9177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t>HR</a:t>
            </a:r>
            <a:endParaRPr b="1"/>
          </a:p>
        </p:txBody>
      </p:sp>
      <p:sp>
        <p:nvSpPr>
          <p:cNvPr id="493" name="Google Shape;493;p47"/>
          <p:cNvSpPr txBox="1"/>
          <p:nvPr/>
        </p:nvSpPr>
        <p:spPr>
          <a:xfrm>
            <a:off x="2966800" y="5431150"/>
            <a:ext cx="9177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t>Other..</a:t>
            </a:r>
            <a:endParaRPr b="1"/>
          </a:p>
        </p:txBody>
      </p:sp>
      <p:pic>
        <p:nvPicPr>
          <p:cNvPr id="494" name="Google Shape;494;p47"/>
          <p:cNvPicPr preferRelativeResize="0"/>
          <p:nvPr/>
        </p:nvPicPr>
        <p:blipFill>
          <a:blip r:embed="rId8">
            <a:alphaModFix/>
          </a:blip>
          <a:stretch>
            <a:fillRect/>
          </a:stretch>
        </p:blipFill>
        <p:spPr>
          <a:xfrm>
            <a:off x="2040675" y="1506806"/>
            <a:ext cx="323850" cy="933450"/>
          </a:xfrm>
          <a:prstGeom prst="rect">
            <a:avLst/>
          </a:prstGeom>
          <a:noFill/>
          <a:ln>
            <a:noFill/>
          </a:ln>
        </p:spPr>
      </p:pic>
      <p:pic>
        <p:nvPicPr>
          <p:cNvPr id="495" name="Google Shape;495;p47"/>
          <p:cNvPicPr preferRelativeResize="0"/>
          <p:nvPr/>
        </p:nvPicPr>
        <p:blipFill>
          <a:blip r:embed="rId8">
            <a:alphaModFix/>
          </a:blip>
          <a:stretch>
            <a:fillRect/>
          </a:stretch>
        </p:blipFill>
        <p:spPr>
          <a:xfrm>
            <a:off x="2040675" y="2765531"/>
            <a:ext cx="323850" cy="933450"/>
          </a:xfrm>
          <a:prstGeom prst="rect">
            <a:avLst/>
          </a:prstGeom>
          <a:noFill/>
          <a:ln>
            <a:noFill/>
          </a:ln>
        </p:spPr>
      </p:pic>
      <p:pic>
        <p:nvPicPr>
          <p:cNvPr id="496" name="Google Shape;496;p47"/>
          <p:cNvPicPr preferRelativeResize="0"/>
          <p:nvPr/>
        </p:nvPicPr>
        <p:blipFill>
          <a:blip r:embed="rId8">
            <a:alphaModFix/>
          </a:blip>
          <a:stretch>
            <a:fillRect/>
          </a:stretch>
        </p:blipFill>
        <p:spPr>
          <a:xfrm>
            <a:off x="2040675" y="4024256"/>
            <a:ext cx="323850" cy="933450"/>
          </a:xfrm>
          <a:prstGeom prst="rect">
            <a:avLst/>
          </a:prstGeom>
          <a:noFill/>
          <a:ln>
            <a:noFill/>
          </a:ln>
        </p:spPr>
      </p:pic>
      <p:pic>
        <p:nvPicPr>
          <p:cNvPr id="497" name="Google Shape;497;p47"/>
          <p:cNvPicPr preferRelativeResize="0"/>
          <p:nvPr/>
        </p:nvPicPr>
        <p:blipFill>
          <a:blip r:embed="rId8">
            <a:alphaModFix/>
          </a:blip>
          <a:stretch>
            <a:fillRect/>
          </a:stretch>
        </p:blipFill>
        <p:spPr>
          <a:xfrm>
            <a:off x="2040675" y="5282981"/>
            <a:ext cx="323850" cy="933450"/>
          </a:xfrm>
          <a:prstGeom prst="rect">
            <a:avLst/>
          </a:prstGeom>
          <a:noFill/>
          <a:ln>
            <a:noFill/>
          </a:ln>
        </p:spPr>
      </p:pic>
      <p:cxnSp>
        <p:nvCxnSpPr>
          <p:cNvPr id="498" name="Google Shape;498;p47"/>
          <p:cNvCxnSpPr>
            <a:stCxn id="494" idx="1"/>
          </p:cNvCxnSpPr>
          <p:nvPr/>
        </p:nvCxnSpPr>
        <p:spPr>
          <a:xfrm rot="10800000">
            <a:off x="1680375" y="1973531"/>
            <a:ext cx="360300" cy="0"/>
          </a:xfrm>
          <a:prstGeom prst="straightConnector1">
            <a:avLst/>
          </a:prstGeom>
          <a:noFill/>
          <a:ln cap="flat" cmpd="sng" w="19050">
            <a:solidFill>
              <a:srgbClr val="000000"/>
            </a:solidFill>
            <a:prstDash val="solid"/>
            <a:round/>
            <a:headEnd len="med" w="med" type="none"/>
            <a:tailEnd len="med" w="med" type="none"/>
          </a:ln>
        </p:spPr>
      </p:cxnSp>
      <p:cxnSp>
        <p:nvCxnSpPr>
          <p:cNvPr id="499" name="Google Shape;499;p47"/>
          <p:cNvCxnSpPr/>
          <p:nvPr/>
        </p:nvCxnSpPr>
        <p:spPr>
          <a:xfrm rot="10800000">
            <a:off x="1680375" y="3232256"/>
            <a:ext cx="360300" cy="0"/>
          </a:xfrm>
          <a:prstGeom prst="straightConnector1">
            <a:avLst/>
          </a:prstGeom>
          <a:noFill/>
          <a:ln cap="flat" cmpd="sng" w="19050">
            <a:solidFill>
              <a:srgbClr val="000000"/>
            </a:solidFill>
            <a:prstDash val="solid"/>
            <a:round/>
            <a:headEnd len="med" w="med" type="none"/>
            <a:tailEnd len="med" w="med" type="none"/>
          </a:ln>
        </p:spPr>
      </p:cxnSp>
      <p:cxnSp>
        <p:nvCxnSpPr>
          <p:cNvPr id="500" name="Google Shape;500;p47"/>
          <p:cNvCxnSpPr/>
          <p:nvPr/>
        </p:nvCxnSpPr>
        <p:spPr>
          <a:xfrm rot="10800000">
            <a:off x="1680375" y="4490981"/>
            <a:ext cx="360300" cy="0"/>
          </a:xfrm>
          <a:prstGeom prst="straightConnector1">
            <a:avLst/>
          </a:prstGeom>
          <a:noFill/>
          <a:ln cap="flat" cmpd="sng" w="19050">
            <a:solidFill>
              <a:srgbClr val="000000"/>
            </a:solidFill>
            <a:prstDash val="solid"/>
            <a:round/>
            <a:headEnd len="med" w="med" type="none"/>
            <a:tailEnd len="med" w="med" type="none"/>
          </a:ln>
        </p:spPr>
      </p:cxnSp>
      <p:cxnSp>
        <p:nvCxnSpPr>
          <p:cNvPr id="501" name="Google Shape;501;p47"/>
          <p:cNvCxnSpPr/>
          <p:nvPr/>
        </p:nvCxnSpPr>
        <p:spPr>
          <a:xfrm rot="10800000">
            <a:off x="1680375" y="5749706"/>
            <a:ext cx="360300" cy="0"/>
          </a:xfrm>
          <a:prstGeom prst="straightConnector1">
            <a:avLst/>
          </a:prstGeom>
          <a:noFill/>
          <a:ln cap="flat" cmpd="sng" w="19050">
            <a:solidFill>
              <a:srgbClr val="000000"/>
            </a:solidFill>
            <a:prstDash val="solid"/>
            <a:round/>
            <a:headEnd len="med" w="med" type="none"/>
            <a:tailEnd len="med" w="med" type="none"/>
          </a:ln>
        </p:spPr>
      </p:cxnSp>
      <p:sp>
        <p:nvSpPr>
          <p:cNvPr id="502" name="Google Shape;502;p47"/>
          <p:cNvSpPr txBox="1"/>
          <p:nvPr/>
        </p:nvSpPr>
        <p:spPr>
          <a:xfrm>
            <a:off x="396975" y="1433825"/>
            <a:ext cx="1283400" cy="10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t>Banner</a:t>
            </a:r>
            <a:endParaRPr sz="1300"/>
          </a:p>
          <a:p>
            <a:pPr indent="0" lvl="0" marL="0" rtl="0" algn="l">
              <a:spcBef>
                <a:spcPts val="0"/>
              </a:spcBef>
              <a:spcAft>
                <a:spcPts val="0"/>
              </a:spcAft>
              <a:buNone/>
            </a:pPr>
            <a:r>
              <a:rPr lang="en-US" sz="1300"/>
              <a:t>PeopleSoft</a:t>
            </a:r>
            <a:endParaRPr sz="1300"/>
          </a:p>
          <a:p>
            <a:pPr indent="0" lvl="0" marL="0" rtl="0" algn="l">
              <a:spcBef>
                <a:spcPts val="0"/>
              </a:spcBef>
              <a:spcAft>
                <a:spcPts val="0"/>
              </a:spcAft>
              <a:buNone/>
            </a:pPr>
            <a:r>
              <a:rPr lang="en-US" sz="1300"/>
              <a:t>EagleApps</a:t>
            </a:r>
            <a:endParaRPr sz="1300"/>
          </a:p>
          <a:p>
            <a:pPr indent="0" lvl="0" marL="0" rtl="0" algn="l">
              <a:spcBef>
                <a:spcPts val="0"/>
              </a:spcBef>
              <a:spcAft>
                <a:spcPts val="0"/>
              </a:spcAft>
              <a:buNone/>
            </a:pPr>
            <a:r>
              <a:rPr lang="en-US" sz="1300"/>
              <a:t>Etc.</a:t>
            </a:r>
            <a:endParaRPr sz="1300"/>
          </a:p>
        </p:txBody>
      </p:sp>
      <p:sp>
        <p:nvSpPr>
          <p:cNvPr id="503" name="Google Shape;503;p47"/>
          <p:cNvSpPr txBox="1"/>
          <p:nvPr/>
        </p:nvSpPr>
        <p:spPr>
          <a:xfrm>
            <a:off x="396975" y="2692550"/>
            <a:ext cx="1283400" cy="10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t>D2L</a:t>
            </a:r>
            <a:endParaRPr sz="1300"/>
          </a:p>
          <a:p>
            <a:pPr indent="0" lvl="0" marL="0" rtl="0" algn="l">
              <a:spcBef>
                <a:spcPts val="0"/>
              </a:spcBef>
              <a:spcAft>
                <a:spcPts val="0"/>
              </a:spcAft>
              <a:buNone/>
            </a:pPr>
            <a:r>
              <a:rPr lang="en-US" sz="1300"/>
              <a:t>Canvas</a:t>
            </a:r>
            <a:endParaRPr sz="1300"/>
          </a:p>
          <a:p>
            <a:pPr indent="0" lvl="0" marL="0" rtl="0" algn="l">
              <a:spcBef>
                <a:spcPts val="0"/>
              </a:spcBef>
              <a:spcAft>
                <a:spcPts val="0"/>
              </a:spcAft>
              <a:buNone/>
            </a:pPr>
            <a:r>
              <a:rPr lang="en-US" sz="1300"/>
              <a:t>Blackboard</a:t>
            </a:r>
            <a:endParaRPr sz="1300"/>
          </a:p>
          <a:p>
            <a:pPr indent="0" lvl="0" marL="0" rtl="0" algn="l">
              <a:spcBef>
                <a:spcPts val="0"/>
              </a:spcBef>
              <a:spcAft>
                <a:spcPts val="0"/>
              </a:spcAft>
              <a:buNone/>
            </a:pPr>
            <a:r>
              <a:rPr lang="en-US" sz="1300"/>
              <a:t>Etc.</a:t>
            </a:r>
            <a:endParaRPr sz="1300"/>
          </a:p>
        </p:txBody>
      </p:sp>
      <p:sp>
        <p:nvSpPr>
          <p:cNvPr id="504" name="Google Shape;504;p47"/>
          <p:cNvSpPr txBox="1"/>
          <p:nvPr/>
        </p:nvSpPr>
        <p:spPr>
          <a:xfrm>
            <a:off x="396975" y="3951275"/>
            <a:ext cx="1283400" cy="10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t>PeopleSoft</a:t>
            </a:r>
            <a:endParaRPr sz="1300"/>
          </a:p>
          <a:p>
            <a:pPr indent="0" lvl="0" marL="0" rtl="0" algn="l">
              <a:spcBef>
                <a:spcPts val="0"/>
              </a:spcBef>
              <a:spcAft>
                <a:spcPts val="0"/>
              </a:spcAft>
              <a:buNone/>
            </a:pPr>
            <a:r>
              <a:rPr lang="en-US" sz="1300"/>
              <a:t>Salesforce</a:t>
            </a:r>
            <a:endParaRPr sz="1300"/>
          </a:p>
          <a:p>
            <a:pPr indent="0" lvl="0" marL="0" rtl="0" algn="l">
              <a:spcBef>
                <a:spcPts val="0"/>
              </a:spcBef>
              <a:spcAft>
                <a:spcPts val="0"/>
              </a:spcAft>
              <a:buNone/>
            </a:pPr>
            <a:r>
              <a:rPr lang="en-US" sz="1300"/>
              <a:t>Etc.</a:t>
            </a:r>
            <a:endParaRPr sz="1300"/>
          </a:p>
        </p:txBody>
      </p:sp>
      <p:sp>
        <p:nvSpPr>
          <p:cNvPr id="505" name="Google Shape;505;p47"/>
          <p:cNvSpPr txBox="1"/>
          <p:nvPr/>
        </p:nvSpPr>
        <p:spPr>
          <a:xfrm>
            <a:off x="396975" y="5137025"/>
            <a:ext cx="1283400" cy="10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300"/>
              <a:t>Many operational domains have been modelled</a:t>
            </a:r>
            <a:endParaRPr sz="1300"/>
          </a:p>
        </p:txBody>
      </p:sp>
      <p:sp>
        <p:nvSpPr>
          <p:cNvPr id="506" name="Google Shape;506;p47"/>
          <p:cNvSpPr txBox="1"/>
          <p:nvPr/>
        </p:nvSpPr>
        <p:spPr>
          <a:xfrm>
            <a:off x="1430275" y="981225"/>
            <a:ext cx="23349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Data Connectors</a:t>
            </a:r>
            <a:endParaRPr b="1" sz="1800"/>
          </a:p>
        </p:txBody>
      </p:sp>
      <p:sp>
        <p:nvSpPr>
          <p:cNvPr id="507" name="Google Shape;507;p47"/>
          <p:cNvSpPr txBox="1"/>
          <p:nvPr/>
        </p:nvSpPr>
        <p:spPr>
          <a:xfrm>
            <a:off x="4233525" y="981225"/>
            <a:ext cx="28446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Data Hub/Warehouse</a:t>
            </a:r>
            <a:endParaRPr b="1" sz="1800"/>
          </a:p>
        </p:txBody>
      </p:sp>
      <p:sp>
        <p:nvSpPr>
          <p:cNvPr id="508" name="Google Shape;508;p47"/>
          <p:cNvSpPr txBox="1"/>
          <p:nvPr/>
        </p:nvSpPr>
        <p:spPr>
          <a:xfrm>
            <a:off x="7790875" y="987350"/>
            <a:ext cx="28446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t>Enterprise Data Model</a:t>
            </a:r>
            <a:endParaRPr b="1" sz="1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48"/>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515" name="Google Shape;515;p48"/>
          <p:cNvSpPr txBox="1"/>
          <p:nvPr>
            <p:ph idx="1" type="body"/>
          </p:nvPr>
        </p:nvSpPr>
        <p:spPr>
          <a:xfrm>
            <a:off x="380998" y="1194962"/>
            <a:ext cx="11318700" cy="477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rgbClr val="000000"/>
                </a:solidFill>
              </a:rPr>
              <a:t>The heart of the DXtera data solutions is a </a:t>
            </a:r>
            <a:r>
              <a:rPr b="1" lang="en-US" sz="3000">
                <a:solidFill>
                  <a:srgbClr val="000000"/>
                </a:solidFill>
              </a:rPr>
              <a:t>comprehensive enterprise data model</a:t>
            </a:r>
            <a:r>
              <a:rPr lang="en-US" sz="3000">
                <a:solidFill>
                  <a:srgbClr val="000000"/>
                </a:solidFill>
              </a:rPr>
              <a:t> for academics and education based on over 3 decades of work road-tested at multiple institutions. This solution allows business users to leverage standard tools to provide ready access to key business information. It also provides a means for analytic teams to rapidly iterate in the solution space while ensuring that the data that the analysis relies on is current, accurate, and consistent.</a:t>
            </a:r>
            <a:endParaRPr sz="3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49"/>
          <p:cNvSpPr/>
          <p:nvPr/>
        </p:nvSpPr>
        <p:spPr>
          <a:xfrm>
            <a:off x="0" y="0"/>
            <a:ext cx="6350100" cy="3733800"/>
          </a:xfrm>
          <a:prstGeom prst="rect">
            <a:avLst/>
          </a:prstGeom>
          <a:solidFill>
            <a:srgbClr val="CFE2F3"/>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49"/>
          <p:cNvSpPr txBox="1"/>
          <p:nvPr/>
        </p:nvSpPr>
        <p:spPr>
          <a:xfrm>
            <a:off x="971013" y="4343398"/>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Current Status</a:t>
            </a:r>
            <a:endParaRPr b="1" sz="1600">
              <a:solidFill>
                <a:schemeClr val="dk1"/>
              </a:solidFill>
              <a:latin typeface="Calibri"/>
              <a:ea typeface="Calibri"/>
              <a:cs typeface="Calibri"/>
              <a:sym typeface="Calibri"/>
            </a:endParaRPr>
          </a:p>
        </p:txBody>
      </p:sp>
      <p:sp>
        <p:nvSpPr>
          <p:cNvPr id="522" name="Google Shape;522;p49"/>
          <p:cNvSpPr txBox="1"/>
          <p:nvPr/>
        </p:nvSpPr>
        <p:spPr>
          <a:xfrm>
            <a:off x="971013" y="4671953"/>
            <a:ext cx="2895600" cy="1652100"/>
          </a:xfrm>
          <a:prstGeom prst="rect">
            <a:avLst/>
          </a:prstGeom>
          <a:noFill/>
          <a:ln>
            <a:noFill/>
          </a:ln>
        </p:spPr>
        <p:txBody>
          <a:bodyPr anchorCtr="0" anchor="t" bIns="25600" lIns="51200" spcFirstLastPara="1" rIns="51200" wrap="square" tIns="256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Built and used in multiple solutions including: </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Data Hub/Data Warehouse</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Service Hub</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Point integration solutions (Credential Engine, Gardner, etc.)</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EagleApps SIS uses a compatible Data Model</a:t>
            </a:r>
            <a:endParaRPr sz="1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23" name="Google Shape;523;p49"/>
          <p:cNvSpPr txBox="1"/>
          <p:nvPr/>
        </p:nvSpPr>
        <p:spPr>
          <a:xfrm>
            <a:off x="4633349" y="4343400"/>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Who has access?</a:t>
            </a:r>
            <a:endParaRPr b="1" sz="1600">
              <a:solidFill>
                <a:schemeClr val="dk1"/>
              </a:solidFill>
              <a:latin typeface="Calibri"/>
              <a:ea typeface="Calibri"/>
              <a:cs typeface="Calibri"/>
              <a:sym typeface="Calibri"/>
            </a:endParaRPr>
          </a:p>
        </p:txBody>
      </p:sp>
      <p:sp>
        <p:nvSpPr>
          <p:cNvPr id="524" name="Google Shape;524;p49"/>
          <p:cNvSpPr txBox="1"/>
          <p:nvPr/>
        </p:nvSpPr>
        <p:spPr>
          <a:xfrm>
            <a:off x="4634426" y="4668560"/>
            <a:ext cx="2895600" cy="1052100"/>
          </a:xfrm>
          <a:prstGeom prst="rect">
            <a:avLst/>
          </a:prstGeom>
          <a:noFill/>
          <a:ln>
            <a:noFill/>
          </a:ln>
        </p:spPr>
        <p:txBody>
          <a:bodyPr anchorCtr="0" anchor="t" bIns="25600" lIns="51200" spcFirstLastPara="1" rIns="51200" wrap="square" tIns="256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Open source and available at:</a:t>
            </a:r>
            <a:endParaRPr sz="1300">
              <a:solidFill>
                <a:schemeClr val="dk1"/>
              </a:solidFill>
              <a:latin typeface="Calibri"/>
              <a:ea typeface="Calibri"/>
              <a:cs typeface="Calibri"/>
              <a:sym typeface="Calibri"/>
            </a:endParaRPr>
          </a:p>
          <a:p>
            <a:pPr indent="0" lvl="0" marL="0" marR="0" rtl="0" algn="l">
              <a:spcBef>
                <a:spcPts val="0"/>
              </a:spcBef>
              <a:spcAft>
                <a:spcPts val="0"/>
              </a:spcAft>
              <a:buNone/>
            </a:pPr>
            <a:r>
              <a:rPr lang="en-US" sz="1300">
                <a:solidFill>
                  <a:schemeClr val="dk1"/>
                </a:solidFill>
                <a:latin typeface="Calibri"/>
                <a:ea typeface="Calibri"/>
                <a:cs typeface="Calibri"/>
                <a:sym typeface="Calibri"/>
              </a:rPr>
              <a:t>osid.org</a:t>
            </a:r>
            <a:endParaRPr sz="1300">
              <a:solidFill>
                <a:schemeClr val="dk1"/>
              </a:solidFill>
              <a:latin typeface="Calibri"/>
              <a:ea typeface="Calibri"/>
              <a:cs typeface="Calibri"/>
              <a:sym typeface="Calibri"/>
            </a:endParaRPr>
          </a:p>
        </p:txBody>
      </p:sp>
      <p:sp>
        <p:nvSpPr>
          <p:cNvPr id="525" name="Google Shape;525;p49"/>
          <p:cNvSpPr txBox="1"/>
          <p:nvPr/>
        </p:nvSpPr>
        <p:spPr>
          <a:xfrm>
            <a:off x="8292024" y="4343396"/>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How can I get involved?</a:t>
            </a:r>
            <a:endParaRPr b="1" sz="1600">
              <a:solidFill>
                <a:schemeClr val="dk1"/>
              </a:solidFill>
              <a:latin typeface="Calibri"/>
              <a:ea typeface="Calibri"/>
              <a:cs typeface="Calibri"/>
              <a:sym typeface="Calibri"/>
            </a:endParaRPr>
          </a:p>
        </p:txBody>
      </p:sp>
      <p:sp>
        <p:nvSpPr>
          <p:cNvPr id="526" name="Google Shape;526;p49"/>
          <p:cNvSpPr txBox="1"/>
          <p:nvPr/>
        </p:nvSpPr>
        <p:spPr>
          <a:xfrm>
            <a:off x="8292026" y="4665167"/>
            <a:ext cx="2895600" cy="1251900"/>
          </a:xfrm>
          <a:prstGeom prst="rect">
            <a:avLst/>
          </a:prstGeom>
          <a:noFill/>
          <a:ln>
            <a:noFill/>
          </a:ln>
        </p:spPr>
        <p:txBody>
          <a:bodyPr anchorCtr="0" anchor="t" bIns="25600" lIns="51200" spcFirstLastPara="1" rIns="51200" wrap="square" tIns="25600">
            <a:noAutofit/>
          </a:bodyPr>
          <a:lstStyle/>
          <a:p>
            <a:pPr indent="0" lvl="0" marL="0" marR="0" rtl="0" algn="l">
              <a:spcBef>
                <a:spcPts val="0"/>
              </a:spcBef>
              <a:spcAft>
                <a:spcPts val="0"/>
              </a:spcAft>
              <a:buNone/>
            </a:pPr>
            <a:r>
              <a:rPr lang="en-US" sz="1300">
                <a:solidFill>
                  <a:schemeClr val="dk1"/>
                </a:solidFill>
                <a:latin typeface="Calibri"/>
                <a:ea typeface="Calibri"/>
                <a:cs typeface="Calibri"/>
                <a:sym typeface="Calibri"/>
              </a:rPr>
              <a:t>Ongoing communication between the osid team and DXtera. Public documentation is available for review.</a:t>
            </a:r>
            <a:endParaRPr sz="1300">
              <a:solidFill>
                <a:schemeClr val="dk1"/>
              </a:solidFill>
              <a:latin typeface="Calibri"/>
              <a:ea typeface="Calibri"/>
              <a:cs typeface="Calibri"/>
              <a:sym typeface="Calibri"/>
            </a:endParaRPr>
          </a:p>
        </p:txBody>
      </p:sp>
      <p:sp>
        <p:nvSpPr>
          <p:cNvPr id="527" name="Google Shape;527;p49"/>
          <p:cNvSpPr txBox="1"/>
          <p:nvPr/>
        </p:nvSpPr>
        <p:spPr>
          <a:xfrm>
            <a:off x="812800" y="303487"/>
            <a:ext cx="4876800" cy="913500"/>
          </a:xfrm>
          <a:prstGeom prst="rect">
            <a:avLst/>
          </a:prstGeom>
          <a:noFill/>
          <a:ln>
            <a:noFill/>
          </a:ln>
        </p:spPr>
        <p:txBody>
          <a:bodyPr anchorCtr="0" anchor="t" bIns="25600" lIns="51200" spcFirstLastPara="1" rIns="51200" wrap="square" tIns="256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OSID DATA MODEL</a:t>
            </a:r>
            <a:endParaRPr sz="2800">
              <a:solidFill>
                <a:schemeClr val="dk1"/>
              </a:solidFill>
              <a:latin typeface="Calibri"/>
              <a:ea typeface="Calibri"/>
              <a:cs typeface="Calibri"/>
              <a:sym typeface="Calibri"/>
            </a:endParaRPr>
          </a:p>
        </p:txBody>
      </p:sp>
      <p:sp>
        <p:nvSpPr>
          <p:cNvPr id="528" name="Google Shape;528;p49"/>
          <p:cNvSpPr txBox="1"/>
          <p:nvPr/>
        </p:nvSpPr>
        <p:spPr>
          <a:xfrm>
            <a:off x="373400" y="1295400"/>
            <a:ext cx="5537100" cy="1652100"/>
          </a:xfrm>
          <a:prstGeom prst="rect">
            <a:avLst/>
          </a:prstGeom>
          <a:noFill/>
          <a:ln>
            <a:noFill/>
          </a:ln>
        </p:spPr>
        <p:txBody>
          <a:bodyPr anchorCtr="0" anchor="t" bIns="25600" lIns="51200" spcFirstLastPara="1" rIns="51200" wrap="square" tIns="25600">
            <a:noAutofit/>
          </a:bodyPr>
          <a:lstStyle/>
          <a:p>
            <a:pPr indent="-285750" lvl="0" marL="285750" marR="0" rtl="0" algn="l">
              <a:spcBef>
                <a:spcPts val="0"/>
              </a:spcBef>
              <a:spcAft>
                <a:spcPts val="0"/>
              </a:spcAft>
              <a:buClr>
                <a:schemeClr val="dk1"/>
              </a:buClr>
              <a:buSzPts val="1300"/>
              <a:buFont typeface="Arial"/>
              <a:buChar char="•"/>
            </a:pPr>
            <a:r>
              <a:rPr lang="en-US" sz="1300">
                <a:solidFill>
                  <a:schemeClr val="dk1"/>
                </a:solidFill>
                <a:latin typeface="Calibri"/>
                <a:ea typeface="Calibri"/>
                <a:cs typeface="Calibri"/>
                <a:sym typeface="Calibri"/>
              </a:rPr>
              <a:t>Unified model for describing interactions with Academic and education data</a:t>
            </a:r>
            <a:endParaRPr sz="13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Includes modules for Course/Program, Finance Data, Hr/Personnel and more.</a:t>
            </a:r>
            <a:endParaRPr sz="13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Open source/openly available</a:t>
            </a:r>
            <a:endParaRPr sz="13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Associated connectors and data stores read and write using this model as a base.</a:t>
            </a:r>
            <a:endParaRPr sz="13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Extensible</a:t>
            </a:r>
            <a:endParaRPr sz="1300">
              <a:solidFill>
                <a:schemeClr val="dk1"/>
              </a:solidFill>
              <a:latin typeface="Calibri"/>
              <a:ea typeface="Calibri"/>
              <a:cs typeface="Calibri"/>
              <a:sym typeface="Calibri"/>
            </a:endParaRPr>
          </a:p>
        </p:txBody>
      </p:sp>
      <p:sp>
        <p:nvSpPr>
          <p:cNvPr id="529" name="Google Shape;529;p49"/>
          <p:cNvSpPr/>
          <p:nvPr/>
        </p:nvSpPr>
        <p:spPr>
          <a:xfrm>
            <a:off x="0" y="3733800"/>
            <a:ext cx="12192000" cy="76200"/>
          </a:xfrm>
          <a:prstGeom prst="rect">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0" name="Google Shape;530;p49"/>
          <p:cNvSpPr/>
          <p:nvPr/>
        </p:nvSpPr>
        <p:spPr>
          <a:xfrm rot="10800000">
            <a:off x="2215513" y="3937099"/>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1" name="Google Shape;531;p49"/>
          <p:cNvSpPr/>
          <p:nvPr/>
        </p:nvSpPr>
        <p:spPr>
          <a:xfrm rot="10800000">
            <a:off x="5878926" y="3937100"/>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2" name="Google Shape;532;p49"/>
          <p:cNvSpPr/>
          <p:nvPr/>
        </p:nvSpPr>
        <p:spPr>
          <a:xfrm rot="10800000">
            <a:off x="9536525" y="3937101"/>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33" name="Google Shape;533;p49"/>
          <p:cNvPicPr preferRelativeResize="0"/>
          <p:nvPr/>
        </p:nvPicPr>
        <p:blipFill>
          <a:blip r:embed="rId3">
            <a:alphaModFix/>
          </a:blip>
          <a:stretch>
            <a:fillRect/>
          </a:stretch>
        </p:blipFill>
        <p:spPr>
          <a:xfrm>
            <a:off x="6476375" y="904688"/>
            <a:ext cx="5537099" cy="1924426"/>
          </a:xfrm>
          <a:prstGeom prst="rect">
            <a:avLst/>
          </a:prstGeom>
          <a:noFill/>
          <a:ln>
            <a:noFill/>
          </a:ln>
        </p:spPr>
      </p:pic>
    </p:spTree>
  </p:cSld>
  <p:clrMapOvr>
    <a:masterClrMapping/>
  </p:clrMapOvr>
  <p:transition spd="slow">
    <p:push/>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50"/>
          <p:cNvSpPr/>
          <p:nvPr/>
        </p:nvSpPr>
        <p:spPr>
          <a:xfrm>
            <a:off x="0" y="0"/>
            <a:ext cx="6350100" cy="3733800"/>
          </a:xfrm>
          <a:prstGeom prst="rect">
            <a:avLst/>
          </a:prstGeom>
          <a:solidFill>
            <a:srgbClr val="CFE2F3"/>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39" name="Google Shape;539;p50"/>
          <p:cNvSpPr txBox="1"/>
          <p:nvPr/>
        </p:nvSpPr>
        <p:spPr>
          <a:xfrm>
            <a:off x="971013" y="4343398"/>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Current Status</a:t>
            </a:r>
            <a:endParaRPr b="1" sz="1600">
              <a:solidFill>
                <a:schemeClr val="dk1"/>
              </a:solidFill>
              <a:latin typeface="Calibri"/>
              <a:ea typeface="Calibri"/>
              <a:cs typeface="Calibri"/>
              <a:sym typeface="Calibri"/>
            </a:endParaRPr>
          </a:p>
        </p:txBody>
      </p:sp>
      <p:sp>
        <p:nvSpPr>
          <p:cNvPr id="540" name="Google Shape;540;p50"/>
          <p:cNvSpPr txBox="1"/>
          <p:nvPr/>
        </p:nvSpPr>
        <p:spPr>
          <a:xfrm>
            <a:off x="971013" y="4671953"/>
            <a:ext cx="2895600" cy="1652100"/>
          </a:xfrm>
          <a:prstGeom prst="rect">
            <a:avLst/>
          </a:prstGeom>
          <a:noFill/>
          <a:ln>
            <a:noFill/>
          </a:ln>
        </p:spPr>
        <p:txBody>
          <a:bodyPr anchorCtr="0" anchor="t" bIns="25600" lIns="51200" spcFirstLastPara="1" rIns="51200" wrap="square" tIns="25600">
            <a:noAutofit/>
          </a:bodyPr>
          <a:lstStyle/>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Connectors </a:t>
            </a:r>
            <a:r>
              <a:rPr lang="en-US" sz="1300">
                <a:solidFill>
                  <a:schemeClr val="dk1"/>
                </a:solidFill>
                <a:latin typeface="Calibri"/>
                <a:ea typeface="Calibri"/>
                <a:cs typeface="Calibri"/>
                <a:sym typeface="Calibri"/>
              </a:rPr>
              <a:t>developed</a:t>
            </a:r>
            <a:r>
              <a:rPr lang="en-US" sz="1300">
                <a:solidFill>
                  <a:schemeClr val="dk1"/>
                </a:solidFill>
                <a:latin typeface="Calibri"/>
                <a:ea typeface="Calibri"/>
                <a:cs typeface="Calibri"/>
                <a:sym typeface="Calibri"/>
              </a:rPr>
              <a:t> and tested for core data entities in Banner SIS</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Connectors developed and tested for DXtera Data Hub</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Connectors being developed for PS Human Resource Management</a:t>
            </a:r>
            <a:endParaRPr sz="1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41" name="Google Shape;541;p50"/>
          <p:cNvSpPr txBox="1"/>
          <p:nvPr/>
        </p:nvSpPr>
        <p:spPr>
          <a:xfrm>
            <a:off x="4633349" y="4343400"/>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Who has access?</a:t>
            </a:r>
            <a:endParaRPr b="1" sz="1600">
              <a:solidFill>
                <a:schemeClr val="dk1"/>
              </a:solidFill>
              <a:latin typeface="Calibri"/>
              <a:ea typeface="Calibri"/>
              <a:cs typeface="Calibri"/>
              <a:sym typeface="Calibri"/>
            </a:endParaRPr>
          </a:p>
        </p:txBody>
      </p:sp>
      <p:sp>
        <p:nvSpPr>
          <p:cNvPr id="542" name="Google Shape;542;p50"/>
          <p:cNvSpPr txBox="1"/>
          <p:nvPr/>
        </p:nvSpPr>
        <p:spPr>
          <a:xfrm>
            <a:off x="4634426" y="4668560"/>
            <a:ext cx="2895600" cy="1052100"/>
          </a:xfrm>
          <a:prstGeom prst="rect">
            <a:avLst/>
          </a:prstGeom>
          <a:noFill/>
          <a:ln>
            <a:noFill/>
          </a:ln>
        </p:spPr>
        <p:txBody>
          <a:bodyPr anchorCtr="0" anchor="t" bIns="25600" lIns="51200" spcFirstLastPara="1" rIns="51200" wrap="square" tIns="25600">
            <a:noAutofit/>
          </a:bodyPr>
          <a:lstStyle/>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Members have access to the open elements of the code base.</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Open to pull requests</a:t>
            </a:r>
            <a:endParaRPr sz="1300">
              <a:solidFill>
                <a:schemeClr val="dk1"/>
              </a:solidFill>
              <a:latin typeface="Calibri"/>
              <a:ea typeface="Calibri"/>
              <a:cs typeface="Calibri"/>
              <a:sym typeface="Calibri"/>
            </a:endParaRPr>
          </a:p>
        </p:txBody>
      </p:sp>
      <p:sp>
        <p:nvSpPr>
          <p:cNvPr id="543" name="Google Shape;543;p50"/>
          <p:cNvSpPr txBox="1"/>
          <p:nvPr/>
        </p:nvSpPr>
        <p:spPr>
          <a:xfrm>
            <a:off x="8292024" y="4343396"/>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How can I get involved?</a:t>
            </a:r>
            <a:endParaRPr b="1" sz="1600">
              <a:solidFill>
                <a:schemeClr val="dk1"/>
              </a:solidFill>
              <a:latin typeface="Calibri"/>
              <a:ea typeface="Calibri"/>
              <a:cs typeface="Calibri"/>
              <a:sym typeface="Calibri"/>
            </a:endParaRPr>
          </a:p>
        </p:txBody>
      </p:sp>
      <p:sp>
        <p:nvSpPr>
          <p:cNvPr id="544" name="Google Shape;544;p50"/>
          <p:cNvSpPr txBox="1"/>
          <p:nvPr/>
        </p:nvSpPr>
        <p:spPr>
          <a:xfrm>
            <a:off x="8292026" y="4665167"/>
            <a:ext cx="2895600" cy="1251900"/>
          </a:xfrm>
          <a:prstGeom prst="rect">
            <a:avLst/>
          </a:prstGeom>
          <a:noFill/>
          <a:ln>
            <a:noFill/>
          </a:ln>
        </p:spPr>
        <p:txBody>
          <a:bodyPr anchorCtr="0" anchor="t" bIns="25600" lIns="51200" spcFirstLastPara="1" rIns="51200" wrap="square" tIns="25600">
            <a:noAutofit/>
          </a:bodyPr>
          <a:lstStyle/>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Multiple upcoming connector projects</a:t>
            </a:r>
            <a:endParaRPr sz="1300">
              <a:solidFill>
                <a:schemeClr val="dk1"/>
              </a:solidFill>
              <a:latin typeface="Calibri"/>
              <a:ea typeface="Calibri"/>
              <a:cs typeface="Calibri"/>
              <a:sym typeface="Calibri"/>
            </a:endParaRPr>
          </a:p>
          <a:p>
            <a:pPr indent="-311150" lvl="1" marL="9144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Learning Management </a:t>
            </a:r>
            <a:endParaRPr sz="1300">
              <a:solidFill>
                <a:schemeClr val="dk1"/>
              </a:solidFill>
              <a:latin typeface="Calibri"/>
              <a:ea typeface="Calibri"/>
              <a:cs typeface="Calibri"/>
              <a:sym typeface="Calibri"/>
            </a:endParaRPr>
          </a:p>
          <a:p>
            <a:pPr indent="-311150" lvl="1" marL="9144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Student Information</a:t>
            </a:r>
            <a:endParaRPr sz="1300">
              <a:solidFill>
                <a:schemeClr val="dk1"/>
              </a:solidFill>
              <a:latin typeface="Calibri"/>
              <a:ea typeface="Calibri"/>
              <a:cs typeface="Calibri"/>
              <a:sym typeface="Calibri"/>
            </a:endParaRPr>
          </a:p>
          <a:p>
            <a:pPr indent="-311150" lvl="1" marL="9144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Finance</a:t>
            </a:r>
            <a:endParaRPr sz="1300">
              <a:solidFill>
                <a:schemeClr val="dk1"/>
              </a:solidFill>
              <a:latin typeface="Calibri"/>
              <a:ea typeface="Calibri"/>
              <a:cs typeface="Calibri"/>
              <a:sym typeface="Calibri"/>
            </a:endParaRPr>
          </a:p>
          <a:p>
            <a:pPr indent="-311150" lvl="1" marL="9144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HR/Personnel</a:t>
            </a:r>
            <a:endParaRPr sz="1300">
              <a:solidFill>
                <a:schemeClr val="dk1"/>
              </a:solidFill>
              <a:latin typeface="Calibri"/>
              <a:ea typeface="Calibri"/>
              <a:cs typeface="Calibri"/>
              <a:sym typeface="Calibri"/>
            </a:endParaRPr>
          </a:p>
        </p:txBody>
      </p:sp>
      <p:sp>
        <p:nvSpPr>
          <p:cNvPr id="545" name="Google Shape;545;p50"/>
          <p:cNvSpPr txBox="1"/>
          <p:nvPr/>
        </p:nvSpPr>
        <p:spPr>
          <a:xfrm>
            <a:off x="812800" y="303487"/>
            <a:ext cx="4876800" cy="913500"/>
          </a:xfrm>
          <a:prstGeom prst="rect">
            <a:avLst/>
          </a:prstGeom>
          <a:noFill/>
          <a:ln>
            <a:noFill/>
          </a:ln>
        </p:spPr>
        <p:txBody>
          <a:bodyPr anchorCtr="0" anchor="t" bIns="25600" lIns="51200" spcFirstLastPara="1" rIns="51200" wrap="square" tIns="256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DATA CONNECTORS</a:t>
            </a:r>
            <a:endParaRPr sz="2800">
              <a:solidFill>
                <a:schemeClr val="dk1"/>
              </a:solidFill>
              <a:latin typeface="Calibri"/>
              <a:ea typeface="Calibri"/>
              <a:cs typeface="Calibri"/>
              <a:sym typeface="Calibri"/>
            </a:endParaRPr>
          </a:p>
        </p:txBody>
      </p:sp>
      <p:sp>
        <p:nvSpPr>
          <p:cNvPr id="546" name="Google Shape;546;p50"/>
          <p:cNvSpPr txBox="1"/>
          <p:nvPr/>
        </p:nvSpPr>
        <p:spPr>
          <a:xfrm>
            <a:off x="627037" y="1295400"/>
            <a:ext cx="5283300" cy="1652100"/>
          </a:xfrm>
          <a:prstGeom prst="rect">
            <a:avLst/>
          </a:prstGeom>
          <a:noFill/>
          <a:ln>
            <a:noFill/>
          </a:ln>
        </p:spPr>
        <p:txBody>
          <a:bodyPr anchorCtr="0" anchor="t" bIns="25600" lIns="51200" spcFirstLastPara="1" rIns="51200" wrap="square" tIns="25600">
            <a:noAutofit/>
          </a:bodyPr>
          <a:lstStyle/>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Designed and built to the OSID specifications</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Implemented to multiple technologies:</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Managed in DXtera’s integration runtime environment, deployed in campus data-centers or in the cloud</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Developer toolkit accelerates connector development</a:t>
            </a:r>
            <a:endParaRPr sz="1300">
              <a:solidFill>
                <a:schemeClr val="dk1"/>
              </a:solidFill>
              <a:latin typeface="Calibri"/>
              <a:ea typeface="Calibri"/>
              <a:cs typeface="Calibri"/>
              <a:sym typeface="Calibri"/>
            </a:endParaRPr>
          </a:p>
        </p:txBody>
      </p:sp>
      <p:sp>
        <p:nvSpPr>
          <p:cNvPr id="547" name="Google Shape;547;p50"/>
          <p:cNvSpPr/>
          <p:nvPr/>
        </p:nvSpPr>
        <p:spPr>
          <a:xfrm>
            <a:off x="0" y="3733800"/>
            <a:ext cx="12192000" cy="76200"/>
          </a:xfrm>
          <a:prstGeom prst="rect">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50"/>
          <p:cNvSpPr/>
          <p:nvPr/>
        </p:nvSpPr>
        <p:spPr>
          <a:xfrm rot="10800000">
            <a:off x="2215513" y="3937099"/>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9" name="Google Shape;549;p50"/>
          <p:cNvSpPr/>
          <p:nvPr/>
        </p:nvSpPr>
        <p:spPr>
          <a:xfrm rot="10800000">
            <a:off x="5878926" y="3937100"/>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0" name="Google Shape;550;p50"/>
          <p:cNvSpPr/>
          <p:nvPr/>
        </p:nvSpPr>
        <p:spPr>
          <a:xfrm rot="10800000">
            <a:off x="9536525" y="3937101"/>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51" name="Google Shape;551;p50"/>
          <p:cNvPicPr preferRelativeResize="0"/>
          <p:nvPr/>
        </p:nvPicPr>
        <p:blipFill>
          <a:blip r:embed="rId3">
            <a:alphaModFix/>
          </a:blip>
          <a:stretch>
            <a:fillRect/>
          </a:stretch>
        </p:blipFill>
        <p:spPr>
          <a:xfrm rot="5400000">
            <a:off x="7865976" y="-255589"/>
            <a:ext cx="2936925" cy="4244975"/>
          </a:xfrm>
          <a:prstGeom prst="rect">
            <a:avLst/>
          </a:prstGeom>
          <a:noFill/>
          <a:ln>
            <a:noFill/>
          </a:ln>
        </p:spPr>
      </p:pic>
    </p:spTree>
  </p:cSld>
  <p:clrMapOvr>
    <a:masterClrMapping/>
  </p:clrMapOvr>
  <p:transition spd="slow">
    <p:push/>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51"/>
          <p:cNvSpPr/>
          <p:nvPr/>
        </p:nvSpPr>
        <p:spPr>
          <a:xfrm>
            <a:off x="0" y="0"/>
            <a:ext cx="6350100" cy="3733800"/>
          </a:xfrm>
          <a:prstGeom prst="rect">
            <a:avLst/>
          </a:prstGeom>
          <a:solidFill>
            <a:srgbClr val="CFE2F3"/>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7" name="Google Shape;557;p51"/>
          <p:cNvSpPr txBox="1"/>
          <p:nvPr/>
        </p:nvSpPr>
        <p:spPr>
          <a:xfrm>
            <a:off x="971013" y="4343398"/>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Current Status</a:t>
            </a:r>
            <a:endParaRPr b="1" sz="1600">
              <a:solidFill>
                <a:schemeClr val="dk1"/>
              </a:solidFill>
              <a:latin typeface="Calibri"/>
              <a:ea typeface="Calibri"/>
              <a:cs typeface="Calibri"/>
              <a:sym typeface="Calibri"/>
            </a:endParaRPr>
          </a:p>
        </p:txBody>
      </p:sp>
      <p:sp>
        <p:nvSpPr>
          <p:cNvPr id="558" name="Google Shape;558;p51"/>
          <p:cNvSpPr txBox="1"/>
          <p:nvPr/>
        </p:nvSpPr>
        <p:spPr>
          <a:xfrm>
            <a:off x="971013" y="4671953"/>
            <a:ext cx="2895600" cy="1652100"/>
          </a:xfrm>
          <a:prstGeom prst="rect">
            <a:avLst/>
          </a:prstGeom>
          <a:noFill/>
          <a:ln>
            <a:noFill/>
          </a:ln>
        </p:spPr>
        <p:txBody>
          <a:bodyPr anchorCtr="0" anchor="t" bIns="25600" lIns="51200" spcFirstLastPara="1" rIns="51200" wrap="square" tIns="25600">
            <a:noAutofit/>
          </a:bodyPr>
          <a:lstStyle/>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Onsite solution in a beta state. </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In active development/refinement</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Optimizing access and performance</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Building out our Education Cloud Data Hub/Data Warehouse Solutions</a:t>
            </a:r>
            <a:endParaRPr sz="1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559" name="Google Shape;559;p51"/>
          <p:cNvSpPr txBox="1"/>
          <p:nvPr/>
        </p:nvSpPr>
        <p:spPr>
          <a:xfrm>
            <a:off x="4633349" y="4343400"/>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Who has access?</a:t>
            </a:r>
            <a:endParaRPr b="1" sz="1600">
              <a:solidFill>
                <a:schemeClr val="dk1"/>
              </a:solidFill>
              <a:latin typeface="Calibri"/>
              <a:ea typeface="Calibri"/>
              <a:cs typeface="Calibri"/>
              <a:sym typeface="Calibri"/>
            </a:endParaRPr>
          </a:p>
        </p:txBody>
      </p:sp>
      <p:sp>
        <p:nvSpPr>
          <p:cNvPr id="560" name="Google Shape;560;p51"/>
          <p:cNvSpPr txBox="1"/>
          <p:nvPr/>
        </p:nvSpPr>
        <p:spPr>
          <a:xfrm>
            <a:off x="4634426" y="4668560"/>
            <a:ext cx="2895600" cy="1052100"/>
          </a:xfrm>
          <a:prstGeom prst="rect">
            <a:avLst/>
          </a:prstGeom>
          <a:noFill/>
          <a:ln>
            <a:noFill/>
          </a:ln>
        </p:spPr>
        <p:txBody>
          <a:bodyPr anchorCtr="0" anchor="t" bIns="25600" lIns="51200" spcFirstLastPara="1" rIns="51200" wrap="square" tIns="25600">
            <a:noAutofit/>
          </a:bodyPr>
          <a:lstStyle/>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Members have access to the open elements of the code base.</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Select Members will have access to upcoming cloud beta</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Open to pull requests.</a:t>
            </a:r>
            <a:endParaRPr sz="1300">
              <a:solidFill>
                <a:schemeClr val="dk1"/>
              </a:solidFill>
              <a:latin typeface="Calibri"/>
              <a:ea typeface="Calibri"/>
              <a:cs typeface="Calibri"/>
              <a:sym typeface="Calibri"/>
            </a:endParaRPr>
          </a:p>
        </p:txBody>
      </p:sp>
      <p:sp>
        <p:nvSpPr>
          <p:cNvPr id="561" name="Google Shape;561;p51"/>
          <p:cNvSpPr txBox="1"/>
          <p:nvPr/>
        </p:nvSpPr>
        <p:spPr>
          <a:xfrm>
            <a:off x="8292024" y="4343396"/>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How can I get involved?</a:t>
            </a:r>
            <a:endParaRPr b="1" sz="1600">
              <a:solidFill>
                <a:schemeClr val="dk1"/>
              </a:solidFill>
              <a:latin typeface="Calibri"/>
              <a:ea typeface="Calibri"/>
              <a:cs typeface="Calibri"/>
              <a:sym typeface="Calibri"/>
            </a:endParaRPr>
          </a:p>
        </p:txBody>
      </p:sp>
      <p:sp>
        <p:nvSpPr>
          <p:cNvPr id="562" name="Google Shape;562;p51"/>
          <p:cNvSpPr txBox="1"/>
          <p:nvPr/>
        </p:nvSpPr>
        <p:spPr>
          <a:xfrm>
            <a:off x="8292026" y="4665167"/>
            <a:ext cx="2895600" cy="1251900"/>
          </a:xfrm>
          <a:prstGeom prst="rect">
            <a:avLst/>
          </a:prstGeom>
          <a:noFill/>
          <a:ln>
            <a:noFill/>
          </a:ln>
        </p:spPr>
        <p:txBody>
          <a:bodyPr anchorCtr="0" anchor="t" bIns="25600" lIns="51200" spcFirstLastPara="1" rIns="51200" wrap="square" tIns="25600">
            <a:noAutofit/>
          </a:bodyPr>
          <a:lstStyle/>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Online discussion hub</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DXtera DW Working Group</a:t>
            </a:r>
            <a:endParaRPr sz="1300">
              <a:solidFill>
                <a:schemeClr val="dk1"/>
              </a:solidFill>
              <a:latin typeface="Calibri"/>
              <a:ea typeface="Calibri"/>
              <a:cs typeface="Calibri"/>
              <a:sym typeface="Calibri"/>
            </a:endParaRPr>
          </a:p>
          <a:p>
            <a:pPr indent="-311150" lvl="1" marL="9144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Monthly meetings</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Proof of concept projects</a:t>
            </a:r>
            <a:endParaRPr sz="1300">
              <a:solidFill>
                <a:schemeClr val="dk1"/>
              </a:solidFill>
              <a:latin typeface="Calibri"/>
              <a:ea typeface="Calibri"/>
              <a:cs typeface="Calibri"/>
              <a:sym typeface="Calibri"/>
            </a:endParaRPr>
          </a:p>
        </p:txBody>
      </p:sp>
      <p:sp>
        <p:nvSpPr>
          <p:cNvPr id="563" name="Google Shape;563;p51"/>
          <p:cNvSpPr txBox="1"/>
          <p:nvPr/>
        </p:nvSpPr>
        <p:spPr>
          <a:xfrm>
            <a:off x="812800" y="303487"/>
            <a:ext cx="4876800" cy="913500"/>
          </a:xfrm>
          <a:prstGeom prst="rect">
            <a:avLst/>
          </a:prstGeom>
          <a:noFill/>
          <a:ln>
            <a:noFill/>
          </a:ln>
        </p:spPr>
        <p:txBody>
          <a:bodyPr anchorCtr="0" anchor="t" bIns="25600" lIns="51200" spcFirstLastPara="1" rIns="51200" wrap="square" tIns="256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DATA HUB/</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DATA WAREHOUSE</a:t>
            </a:r>
            <a:endParaRPr sz="2800">
              <a:solidFill>
                <a:schemeClr val="dk1"/>
              </a:solidFill>
              <a:latin typeface="Calibri"/>
              <a:ea typeface="Calibri"/>
              <a:cs typeface="Calibri"/>
              <a:sym typeface="Calibri"/>
            </a:endParaRPr>
          </a:p>
        </p:txBody>
      </p:sp>
      <p:sp>
        <p:nvSpPr>
          <p:cNvPr id="564" name="Google Shape;564;p51"/>
          <p:cNvSpPr txBox="1"/>
          <p:nvPr/>
        </p:nvSpPr>
        <p:spPr>
          <a:xfrm>
            <a:off x="627037" y="1295400"/>
            <a:ext cx="5283300" cy="1652100"/>
          </a:xfrm>
          <a:prstGeom prst="rect">
            <a:avLst/>
          </a:prstGeom>
          <a:noFill/>
          <a:ln>
            <a:noFill/>
          </a:ln>
        </p:spPr>
        <p:txBody>
          <a:bodyPr anchorCtr="0" anchor="t" bIns="25600" lIns="51200" spcFirstLastPara="1" rIns="51200" wrap="square" tIns="25600">
            <a:noAutofit/>
          </a:bodyPr>
          <a:lstStyle/>
          <a:p>
            <a:pPr indent="-311150" lvl="0" marL="457200" rtl="0" algn="l">
              <a:spcBef>
                <a:spcPts val="0"/>
              </a:spcBef>
              <a:spcAft>
                <a:spcPts val="0"/>
              </a:spcAft>
              <a:buClr>
                <a:schemeClr val="dk1"/>
              </a:buClr>
              <a:buSzPts val="1300"/>
              <a:buChar char="•"/>
            </a:pPr>
            <a:r>
              <a:rPr lang="en-US" sz="1300">
                <a:solidFill>
                  <a:schemeClr val="dk1"/>
                </a:solidFill>
                <a:latin typeface="Calibri"/>
                <a:ea typeface="Calibri"/>
                <a:cs typeface="Calibri"/>
                <a:sym typeface="Calibri"/>
              </a:rPr>
              <a:t>Unified data stores built on open-source technologies (Postgres)</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Data Hub provides centralized data staging in a relational form</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Data Warehouse provides an ever growing collection of reporting models</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Built to connect with solutions that provide data using the OSID services</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Scalable to multiple petabyte storage (via Greenplum or Postgres in the cloud via Citus)</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DXtera plans to provide cloud data hub/warehouse  services end of 2020/early 2021</a:t>
            </a:r>
            <a:endParaRPr sz="1300">
              <a:solidFill>
                <a:schemeClr val="dk1"/>
              </a:solidFill>
              <a:latin typeface="Calibri"/>
              <a:ea typeface="Calibri"/>
              <a:cs typeface="Calibri"/>
              <a:sym typeface="Calibri"/>
            </a:endParaRPr>
          </a:p>
        </p:txBody>
      </p:sp>
      <p:sp>
        <p:nvSpPr>
          <p:cNvPr id="565" name="Google Shape;565;p51"/>
          <p:cNvSpPr/>
          <p:nvPr/>
        </p:nvSpPr>
        <p:spPr>
          <a:xfrm>
            <a:off x="0" y="3733800"/>
            <a:ext cx="12192000" cy="76200"/>
          </a:xfrm>
          <a:prstGeom prst="rect">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6" name="Google Shape;566;p51"/>
          <p:cNvSpPr/>
          <p:nvPr/>
        </p:nvSpPr>
        <p:spPr>
          <a:xfrm rot="10800000">
            <a:off x="2215513" y="3937099"/>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7" name="Google Shape;567;p51"/>
          <p:cNvSpPr/>
          <p:nvPr/>
        </p:nvSpPr>
        <p:spPr>
          <a:xfrm rot="10800000">
            <a:off x="5878926" y="3937100"/>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68" name="Google Shape;568;p51"/>
          <p:cNvSpPr/>
          <p:nvPr/>
        </p:nvSpPr>
        <p:spPr>
          <a:xfrm rot="10800000">
            <a:off x="9536525" y="3937101"/>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569" name="Google Shape;569;p51"/>
          <p:cNvPicPr preferRelativeResize="0"/>
          <p:nvPr/>
        </p:nvPicPr>
        <p:blipFill>
          <a:blip r:embed="rId3">
            <a:alphaModFix/>
          </a:blip>
          <a:stretch>
            <a:fillRect/>
          </a:stretch>
        </p:blipFill>
        <p:spPr>
          <a:xfrm>
            <a:off x="6502500" y="152400"/>
            <a:ext cx="3626827" cy="3429000"/>
          </a:xfrm>
          <a:prstGeom prst="rect">
            <a:avLst/>
          </a:prstGeom>
          <a:noFill/>
          <a:ln>
            <a:noFill/>
          </a:ln>
        </p:spPr>
      </p:pic>
    </p:spTree>
  </p:cSld>
  <p:clrMapOvr>
    <a:masterClrMapping/>
  </p:clrMapOvr>
  <p:transition spd="slow">
    <p:push/>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52"/>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76" name="Google Shape;576;p52"/>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Trend 2: </a:t>
            </a:r>
            <a:r>
              <a:rPr lang="en-US"/>
              <a:t>Data Stewardship/ What is Good Data Practice?</a:t>
            </a:r>
            <a:endParaRPr/>
          </a:p>
        </p:txBody>
      </p:sp>
      <p:sp>
        <p:nvSpPr>
          <p:cNvPr id="577" name="Google Shape;577;p52"/>
          <p:cNvSpPr txBox="1"/>
          <p:nvPr>
            <p:ph idx="1" type="body"/>
          </p:nvPr>
        </p:nvSpPr>
        <p:spPr>
          <a:xfrm>
            <a:off x="380998" y="1194962"/>
            <a:ext cx="11318700" cy="47739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3000">
                <a:solidFill>
                  <a:srgbClr val="002C43"/>
                </a:solidFill>
                <a:highlight>
                  <a:srgbClr val="FFFFFF"/>
                </a:highlight>
              </a:rPr>
              <a:t>“Instead, those with domain expertise across departments must rely on and compete for the time and resources of a limited pool of data engineers, scientists, and analysts. </a:t>
            </a:r>
            <a:endParaRPr sz="3000">
              <a:solidFill>
                <a:srgbClr val="002C43"/>
              </a:solidFill>
              <a:highlight>
                <a:srgbClr val="FFFFFF"/>
              </a:highlight>
            </a:endParaRPr>
          </a:p>
          <a:p>
            <a:pPr indent="0" lvl="0" marL="0" rtl="0" algn="l">
              <a:lnSpc>
                <a:spcPct val="115000"/>
              </a:lnSpc>
              <a:spcBef>
                <a:spcPts val="0"/>
              </a:spcBef>
              <a:spcAft>
                <a:spcPts val="0"/>
              </a:spcAft>
              <a:buNone/>
            </a:pPr>
            <a:r>
              <a:t/>
            </a:r>
            <a:endParaRPr sz="3000">
              <a:solidFill>
                <a:srgbClr val="002C43"/>
              </a:solidFill>
              <a:highlight>
                <a:srgbClr val="FFFFFF"/>
              </a:highlight>
            </a:endParaRPr>
          </a:p>
          <a:p>
            <a:pPr indent="0" lvl="0" marL="0" rtl="0" algn="l">
              <a:lnSpc>
                <a:spcPct val="115000"/>
              </a:lnSpc>
              <a:spcBef>
                <a:spcPts val="0"/>
              </a:spcBef>
              <a:spcAft>
                <a:spcPts val="0"/>
              </a:spcAft>
              <a:buNone/>
            </a:pPr>
            <a:r>
              <a:rPr lang="en-US" sz="3000">
                <a:solidFill>
                  <a:srgbClr val="002C43"/>
                </a:solidFill>
                <a:highlight>
                  <a:srgbClr val="FFFFFF"/>
                </a:highlight>
              </a:rPr>
              <a:t>It’s an inefficient system that only grows more complex as the volume and scope of data continue to increase.”</a:t>
            </a:r>
            <a:endParaRPr sz="3000">
              <a:solidFill>
                <a:srgbClr val="000000"/>
              </a:solidFill>
            </a:endParaRPr>
          </a:p>
          <a:p>
            <a:pPr indent="0" lvl="0" marL="0" rtl="0" algn="l">
              <a:spcBef>
                <a:spcPts val="0"/>
              </a:spcBef>
              <a:spcAft>
                <a:spcPts val="0"/>
              </a:spcAft>
              <a:buNone/>
            </a:pPr>
            <a:r>
              <a:t/>
            </a:r>
            <a:endParaRPr sz="3000">
              <a:solidFill>
                <a:srgbClr val="000000"/>
              </a:solidFill>
            </a:endParaRPr>
          </a:p>
          <a:p>
            <a:pPr indent="0" lvl="0" marL="0" rtl="0" algn="l">
              <a:spcBef>
                <a:spcPts val="0"/>
              </a:spcBef>
              <a:spcAft>
                <a:spcPts val="0"/>
              </a:spcAft>
              <a:buNone/>
            </a:pPr>
            <a:r>
              <a:rPr lang="en-US" sz="3000">
                <a:solidFill>
                  <a:srgbClr val="000000"/>
                </a:solidFill>
              </a:rPr>
              <a:t>--Sigma Computing</a:t>
            </a:r>
            <a:endParaRPr sz="3000">
              <a:solidFill>
                <a:srgbClr val="000000"/>
              </a:solidFill>
            </a:endParaRPr>
          </a:p>
          <a:p>
            <a:pPr indent="0" lvl="0" marL="0" rtl="0" algn="l">
              <a:spcBef>
                <a:spcPts val="0"/>
              </a:spcBef>
              <a:spcAft>
                <a:spcPts val="0"/>
              </a:spcAft>
              <a:buNone/>
            </a:pPr>
            <a:r>
              <a:t/>
            </a:r>
            <a:endParaRPr sz="3000">
              <a:solidFill>
                <a:srgbClr val="000000"/>
              </a:solidFill>
            </a:endParaRPr>
          </a:p>
          <a:p>
            <a:pPr indent="0" lvl="0" marL="0" rtl="0" algn="l">
              <a:spcBef>
                <a:spcPts val="0"/>
              </a:spcBef>
              <a:spcAft>
                <a:spcPts val="0"/>
              </a:spcAft>
              <a:buNone/>
            </a:pPr>
            <a:r>
              <a:rPr i="1" lang="en-US" sz="1850">
                <a:solidFill>
                  <a:srgbClr val="282828"/>
                </a:solidFill>
                <a:highlight>
                  <a:srgbClr val="FFFFFF"/>
                </a:highlight>
                <a:latin typeface="Roboto"/>
                <a:ea typeface="Roboto"/>
                <a:cs typeface="Roboto"/>
                <a:sym typeface="Roboto"/>
              </a:rPr>
              <a:t>from </a:t>
            </a:r>
            <a:r>
              <a:rPr b="1" i="1" lang="en-US" sz="1850">
                <a:solidFill>
                  <a:srgbClr val="282828"/>
                </a:solidFill>
                <a:highlight>
                  <a:srgbClr val="FFFFFF"/>
                </a:highlight>
                <a:latin typeface="Roboto"/>
                <a:ea typeface="Roboto"/>
                <a:cs typeface="Roboto"/>
                <a:sym typeface="Roboto"/>
              </a:rPr>
              <a:t>2020 Data Trends and Predictions</a:t>
            </a:r>
            <a:endParaRPr b="1" i="1" sz="380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53"/>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584" name="Google Shape;584;p53"/>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Trend 2: Data Stewardship/ What is Good Data Practice?</a:t>
            </a:r>
            <a:endParaRPr/>
          </a:p>
        </p:txBody>
      </p:sp>
      <p:sp>
        <p:nvSpPr>
          <p:cNvPr id="585" name="Google Shape;585;p53"/>
          <p:cNvSpPr txBox="1"/>
          <p:nvPr>
            <p:ph idx="1" type="body"/>
          </p:nvPr>
        </p:nvSpPr>
        <p:spPr>
          <a:xfrm>
            <a:off x="380998" y="1194962"/>
            <a:ext cx="11318700" cy="4773900"/>
          </a:xfrm>
          <a:prstGeom prst="rect">
            <a:avLst/>
          </a:prstGeom>
        </p:spPr>
        <p:txBody>
          <a:bodyPr anchorCtr="0" anchor="t" bIns="91425" lIns="91425" spcFirstLastPara="1" rIns="91425" wrap="square" tIns="91425">
            <a:noAutofit/>
          </a:bodyPr>
          <a:lstStyle/>
          <a:p>
            <a:pPr indent="-367030" lvl="0" marL="457200" rtl="0" algn="l">
              <a:lnSpc>
                <a:spcPct val="115000"/>
              </a:lnSpc>
              <a:spcBef>
                <a:spcPts val="450"/>
              </a:spcBef>
              <a:spcAft>
                <a:spcPts val="0"/>
              </a:spcAft>
              <a:buClr>
                <a:srgbClr val="000000"/>
              </a:buClr>
              <a:buSzPts val="2180"/>
              <a:buChar char="●"/>
            </a:pPr>
            <a:r>
              <a:rPr lang="en-US" sz="2500">
                <a:solidFill>
                  <a:srgbClr val="000000"/>
                </a:solidFill>
              </a:rPr>
              <a:t>Do you have institutional data policy, principles, and practices? </a:t>
            </a:r>
            <a:endParaRPr sz="2500">
              <a:solidFill>
                <a:srgbClr val="000000"/>
              </a:solidFill>
            </a:endParaRPr>
          </a:p>
          <a:p>
            <a:pPr indent="0" lvl="0" marL="457200" rtl="0" algn="l">
              <a:lnSpc>
                <a:spcPct val="115000"/>
              </a:lnSpc>
              <a:spcBef>
                <a:spcPts val="1000"/>
              </a:spcBef>
              <a:spcAft>
                <a:spcPts val="0"/>
              </a:spcAft>
              <a:buNone/>
            </a:pPr>
            <a:r>
              <a:t/>
            </a:r>
            <a:endParaRPr sz="2500">
              <a:solidFill>
                <a:srgbClr val="000000"/>
              </a:solidFill>
            </a:endParaRPr>
          </a:p>
          <a:p>
            <a:pPr indent="-367030" lvl="0" marL="457200" rtl="0" algn="l">
              <a:lnSpc>
                <a:spcPct val="115000"/>
              </a:lnSpc>
              <a:spcBef>
                <a:spcPts val="1000"/>
              </a:spcBef>
              <a:spcAft>
                <a:spcPts val="0"/>
              </a:spcAft>
              <a:buClr>
                <a:srgbClr val="000000"/>
              </a:buClr>
              <a:buSzPts val="2180"/>
              <a:buChar char="●"/>
            </a:pPr>
            <a:r>
              <a:rPr lang="en-US" sz="2500">
                <a:solidFill>
                  <a:srgbClr val="000000"/>
                </a:solidFill>
              </a:rPr>
              <a:t>Is it written down and widely published?</a:t>
            </a:r>
            <a:endParaRPr sz="2500">
              <a:solidFill>
                <a:srgbClr val="000000"/>
              </a:solidFill>
            </a:endParaRPr>
          </a:p>
          <a:p>
            <a:pPr indent="0" lvl="0" marL="457200" rtl="0" algn="l">
              <a:lnSpc>
                <a:spcPct val="115000"/>
              </a:lnSpc>
              <a:spcBef>
                <a:spcPts val="1000"/>
              </a:spcBef>
              <a:spcAft>
                <a:spcPts val="0"/>
              </a:spcAft>
              <a:buNone/>
            </a:pPr>
            <a:r>
              <a:t/>
            </a:r>
            <a:endParaRPr sz="2500">
              <a:solidFill>
                <a:srgbClr val="000000"/>
              </a:solidFill>
            </a:endParaRPr>
          </a:p>
          <a:p>
            <a:pPr indent="-367030" lvl="0" marL="457200" rtl="0" algn="l">
              <a:lnSpc>
                <a:spcPct val="115000"/>
              </a:lnSpc>
              <a:spcBef>
                <a:spcPts val="1000"/>
              </a:spcBef>
              <a:spcAft>
                <a:spcPts val="0"/>
              </a:spcAft>
              <a:buClr>
                <a:srgbClr val="000000"/>
              </a:buClr>
              <a:buSzPts val="2180"/>
              <a:buChar char="●"/>
            </a:pPr>
            <a:r>
              <a:rPr lang="en-US" sz="2500">
                <a:solidFill>
                  <a:srgbClr val="000000"/>
                </a:solidFill>
              </a:rPr>
              <a:t>Does every data set you have an associated data steward responsible for accuracy, access control, and helping users to understand the meaning/context of the data?</a:t>
            </a:r>
            <a:endParaRPr sz="2500">
              <a:solidFill>
                <a:srgbClr val="000000"/>
              </a:solidFill>
            </a:endParaRPr>
          </a:p>
          <a:p>
            <a:pPr indent="0" lvl="0" marL="0" rtl="0" algn="l">
              <a:spcBef>
                <a:spcPts val="1000"/>
              </a:spcBef>
              <a:spcAft>
                <a:spcPts val="0"/>
              </a:spcAft>
              <a:buNone/>
            </a:pPr>
            <a:r>
              <a:t/>
            </a:r>
            <a:endParaRPr/>
          </a:p>
          <a:p>
            <a:pPr indent="0" lvl="0" marL="0" rtl="0" algn="l">
              <a:spcBef>
                <a:spcPts val="45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txBox="1"/>
          <p:nvPr>
            <p:ph idx="12" type="sldNum"/>
          </p:nvPr>
        </p:nvSpPr>
        <p:spPr>
          <a:xfrm>
            <a:off x="8956429" y="6366510"/>
            <a:ext cx="2743200" cy="365100"/>
          </a:xfrm>
          <a:prstGeom prst="rect">
            <a:avLst/>
          </a:prstGeom>
        </p:spPr>
        <p:txBody>
          <a:bodyPr anchorCtr="0" anchor="ctr" bIns="60925" lIns="121900" spcFirstLastPara="1" rIns="121900" wrap="square" tIns="60925">
            <a:noAutofit/>
          </a:bodyPr>
          <a:lstStyle/>
          <a:p>
            <a:pPr indent="0" lvl="0" marL="0" rtl="0" algn="r">
              <a:spcBef>
                <a:spcPts val="0"/>
              </a:spcBef>
              <a:spcAft>
                <a:spcPts val="0"/>
              </a:spcAft>
              <a:buClr>
                <a:schemeClr val="accent4"/>
              </a:buClr>
              <a:buSzPts val="1300"/>
              <a:buFont typeface="Arial"/>
              <a:buNone/>
            </a:pPr>
            <a:fld id="{00000000-1234-1234-1234-123412341234}" type="slidenum">
              <a:rPr lang="en-US"/>
              <a:t>‹#›</a:t>
            </a:fld>
            <a:endParaRPr/>
          </a:p>
        </p:txBody>
      </p:sp>
      <p:sp>
        <p:nvSpPr>
          <p:cNvPr id="100" name="Google Shape;100;p18"/>
          <p:cNvSpPr txBox="1"/>
          <p:nvPr>
            <p:ph idx="1" type="body"/>
          </p:nvPr>
        </p:nvSpPr>
        <p:spPr>
          <a:xfrm>
            <a:off x="381000" y="1175367"/>
            <a:ext cx="6981300" cy="4773900"/>
          </a:xfrm>
          <a:prstGeom prst="rect">
            <a:avLst/>
          </a:prstGeom>
        </p:spPr>
        <p:txBody>
          <a:bodyPr anchorCtr="0" anchor="t" bIns="121900" lIns="121900" spcFirstLastPara="1" rIns="121900" wrap="square" tIns="121900">
            <a:noAutofit/>
          </a:bodyPr>
          <a:lstStyle/>
          <a:p>
            <a:pPr indent="-482600" lvl="0" marL="609600" rtl="0" algn="l">
              <a:spcBef>
                <a:spcPts val="0"/>
              </a:spcBef>
              <a:spcAft>
                <a:spcPts val="0"/>
              </a:spcAft>
              <a:buClr>
                <a:srgbClr val="0B3F64"/>
              </a:buClr>
              <a:buSzPts val="2800"/>
              <a:buChar char="●"/>
            </a:pPr>
            <a:r>
              <a:rPr lang="en-US" sz="2800">
                <a:solidFill>
                  <a:srgbClr val="0B3F64"/>
                </a:solidFill>
                <a:highlight>
                  <a:srgbClr val="FFFFFF"/>
                </a:highlight>
              </a:rPr>
              <a:t>Invest in a reusable, scalable DXtera solutions to optimize data exchange </a:t>
            </a:r>
            <a:endParaRPr sz="2800">
              <a:solidFill>
                <a:srgbClr val="0B3F64"/>
              </a:solidFill>
              <a:highlight>
                <a:srgbClr val="FFFFFF"/>
              </a:highlight>
            </a:endParaRPr>
          </a:p>
          <a:p>
            <a:pPr indent="0" lvl="0" marL="1219200" rtl="0" algn="l">
              <a:spcBef>
                <a:spcPts val="0"/>
              </a:spcBef>
              <a:spcAft>
                <a:spcPts val="0"/>
              </a:spcAft>
              <a:buNone/>
            </a:pPr>
            <a:r>
              <a:t/>
            </a:r>
            <a:endParaRPr sz="2800">
              <a:solidFill>
                <a:srgbClr val="0B3F64"/>
              </a:solidFill>
              <a:highlight>
                <a:srgbClr val="FFFFFF"/>
              </a:highlight>
            </a:endParaRPr>
          </a:p>
          <a:p>
            <a:pPr indent="-482600" lvl="0" marL="609600" rtl="0" algn="l">
              <a:spcBef>
                <a:spcPts val="0"/>
              </a:spcBef>
              <a:spcAft>
                <a:spcPts val="0"/>
              </a:spcAft>
              <a:buClr>
                <a:srgbClr val="0B3F64"/>
              </a:buClr>
              <a:buSzPts val="2800"/>
              <a:buChar char="●"/>
            </a:pPr>
            <a:r>
              <a:rPr lang="en-US" sz="2800">
                <a:solidFill>
                  <a:srgbClr val="0B3F64"/>
                </a:solidFill>
                <a:highlight>
                  <a:srgbClr val="FFFFFF"/>
                </a:highlight>
              </a:rPr>
              <a:t>Membership provides access to all open and consortium-sourced solutions, network of experts, products and education </a:t>
            </a:r>
            <a:endParaRPr sz="2800">
              <a:solidFill>
                <a:srgbClr val="0B3F64"/>
              </a:solidFill>
              <a:highlight>
                <a:srgbClr val="FFFFFF"/>
              </a:highlight>
            </a:endParaRPr>
          </a:p>
          <a:p>
            <a:pPr indent="0" lvl="0" marL="1219200" rtl="0" algn="l">
              <a:spcBef>
                <a:spcPts val="0"/>
              </a:spcBef>
              <a:spcAft>
                <a:spcPts val="0"/>
              </a:spcAft>
              <a:buNone/>
            </a:pPr>
            <a:r>
              <a:t/>
            </a:r>
            <a:endParaRPr sz="2800">
              <a:solidFill>
                <a:srgbClr val="0B3F64"/>
              </a:solidFill>
              <a:highlight>
                <a:srgbClr val="FFFFFF"/>
              </a:highlight>
            </a:endParaRPr>
          </a:p>
          <a:p>
            <a:pPr indent="-482600" lvl="0" marL="609600" rtl="0" algn="l">
              <a:spcBef>
                <a:spcPts val="0"/>
              </a:spcBef>
              <a:spcAft>
                <a:spcPts val="0"/>
              </a:spcAft>
              <a:buClr>
                <a:srgbClr val="0B3F64"/>
              </a:buClr>
              <a:buSzPts val="2800"/>
              <a:buChar char="●"/>
            </a:pPr>
            <a:r>
              <a:rPr lang="en-US" sz="2800">
                <a:solidFill>
                  <a:srgbClr val="0B3F64"/>
                </a:solidFill>
                <a:highlight>
                  <a:srgbClr val="FFFFFF"/>
                </a:highlight>
              </a:rPr>
              <a:t>Engage with the growing community to change the market</a:t>
            </a:r>
            <a:endParaRPr sz="2800">
              <a:solidFill>
                <a:srgbClr val="0B3F64"/>
              </a:solidFill>
              <a:highlight>
                <a:srgbClr val="FFFFFF"/>
              </a:highlight>
            </a:endParaRPr>
          </a:p>
          <a:p>
            <a:pPr indent="0" lvl="0" marL="1219200" rtl="0" algn="l">
              <a:spcBef>
                <a:spcPts val="0"/>
              </a:spcBef>
              <a:spcAft>
                <a:spcPts val="0"/>
              </a:spcAft>
              <a:buNone/>
            </a:pPr>
            <a:r>
              <a:t/>
            </a:r>
            <a:endParaRPr sz="2800">
              <a:solidFill>
                <a:srgbClr val="0B3F64"/>
              </a:solidFill>
              <a:highlight>
                <a:srgbClr val="FFFFFF"/>
              </a:highlight>
            </a:endParaRPr>
          </a:p>
          <a:p>
            <a:pPr indent="0" lvl="0" marL="0" rtl="0" algn="l">
              <a:spcBef>
                <a:spcPts val="0"/>
              </a:spcBef>
              <a:spcAft>
                <a:spcPts val="0"/>
              </a:spcAft>
              <a:buNone/>
            </a:pPr>
            <a:r>
              <a:t/>
            </a:r>
            <a:endParaRPr sz="2800">
              <a:solidFill>
                <a:schemeClr val="dk1"/>
              </a:solidFill>
              <a:highlight>
                <a:srgbClr val="FFFFFF"/>
              </a:highlight>
            </a:endParaRPr>
          </a:p>
          <a:p>
            <a:pPr indent="0" lvl="0" marL="0" rtl="0" algn="l">
              <a:spcBef>
                <a:spcPts val="0"/>
              </a:spcBef>
              <a:spcAft>
                <a:spcPts val="0"/>
              </a:spcAft>
              <a:buNone/>
            </a:pPr>
            <a:r>
              <a:t/>
            </a:r>
            <a:endParaRPr sz="2800">
              <a:solidFill>
                <a:schemeClr val="dk1"/>
              </a:solidFill>
            </a:endParaRPr>
          </a:p>
        </p:txBody>
      </p:sp>
      <p:sp>
        <p:nvSpPr>
          <p:cNvPr id="101" name="Google Shape;101;p18"/>
          <p:cNvSpPr txBox="1"/>
          <p:nvPr>
            <p:ph type="title"/>
          </p:nvPr>
        </p:nvSpPr>
        <p:spPr>
          <a:xfrm>
            <a:off x="380999" y="116156"/>
            <a:ext cx="15091500" cy="814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Value of Membership with DXtera</a:t>
            </a:r>
            <a:endParaRPr/>
          </a:p>
        </p:txBody>
      </p:sp>
      <p:pic>
        <p:nvPicPr>
          <p:cNvPr id="102" name="Google Shape;102;p18"/>
          <p:cNvPicPr preferRelativeResize="0"/>
          <p:nvPr/>
        </p:nvPicPr>
        <p:blipFill>
          <a:blip r:embed="rId3">
            <a:alphaModFix/>
          </a:blip>
          <a:stretch>
            <a:fillRect/>
          </a:stretch>
        </p:blipFill>
        <p:spPr>
          <a:xfrm>
            <a:off x="7051800" y="1042000"/>
            <a:ext cx="4485500" cy="4457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54"/>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592" name="Google Shape;592;p54"/>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Trend 2: Data Stewardship/ What is Good Data Practice?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93" name="Google Shape;593;p54"/>
          <p:cNvSpPr txBox="1"/>
          <p:nvPr>
            <p:ph idx="1" type="body"/>
          </p:nvPr>
        </p:nvSpPr>
        <p:spPr>
          <a:xfrm>
            <a:off x="380998" y="1194962"/>
            <a:ext cx="11318700" cy="4773900"/>
          </a:xfrm>
          <a:prstGeom prst="rect">
            <a:avLst/>
          </a:prstGeom>
        </p:spPr>
        <p:txBody>
          <a:bodyPr anchorCtr="0" anchor="t" bIns="91425" lIns="91425" spcFirstLastPara="1" rIns="91425" wrap="square" tIns="91425">
            <a:noAutofit/>
          </a:bodyPr>
          <a:lstStyle/>
          <a:p>
            <a:pPr indent="0" lvl="0" marL="0" rtl="0" algn="l">
              <a:spcBef>
                <a:spcPts val="450"/>
              </a:spcBef>
              <a:spcAft>
                <a:spcPts val="0"/>
              </a:spcAft>
              <a:buNone/>
            </a:pPr>
            <a:r>
              <a:rPr lang="en-US" sz="2400">
                <a:solidFill>
                  <a:srgbClr val="000000"/>
                </a:solidFill>
              </a:rPr>
              <a:t>In addition, there are some common practices to keep in mind.</a:t>
            </a:r>
            <a:endParaRPr sz="2400">
              <a:solidFill>
                <a:srgbClr val="000000"/>
              </a:solidFill>
            </a:endParaRPr>
          </a:p>
          <a:p>
            <a:pPr indent="0" lvl="0" marL="0" rtl="0" algn="l">
              <a:spcBef>
                <a:spcPts val="450"/>
              </a:spcBef>
              <a:spcAft>
                <a:spcPts val="0"/>
              </a:spcAft>
              <a:buNone/>
            </a:pPr>
            <a:r>
              <a:t/>
            </a:r>
            <a:endParaRPr sz="2400">
              <a:solidFill>
                <a:srgbClr val="000000"/>
              </a:solidFill>
            </a:endParaRPr>
          </a:p>
          <a:p>
            <a:pPr indent="-381000" lvl="0" marL="457200" rtl="0" algn="l">
              <a:lnSpc>
                <a:spcPct val="115000"/>
              </a:lnSpc>
              <a:spcBef>
                <a:spcPts val="450"/>
              </a:spcBef>
              <a:spcAft>
                <a:spcPts val="0"/>
              </a:spcAft>
              <a:buClr>
                <a:srgbClr val="000000"/>
              </a:buClr>
              <a:buSzPts val="2400"/>
              <a:buChar char="●"/>
            </a:pPr>
            <a:r>
              <a:rPr lang="en-US" sz="2400">
                <a:solidFill>
                  <a:srgbClr val="000000"/>
                </a:solidFill>
              </a:rPr>
              <a:t>Don’t store data unless there is a plan to maintain it.</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US" sz="2400">
                <a:solidFill>
                  <a:srgbClr val="000000"/>
                </a:solidFill>
              </a:rPr>
              <a:t>Don’t store data unless you know why.</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US" sz="2400">
                <a:solidFill>
                  <a:srgbClr val="000000"/>
                </a:solidFill>
              </a:rPr>
              <a:t>Don’t collect data that already is being collected within the organization.</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US" sz="2400">
                <a:solidFill>
                  <a:srgbClr val="000000"/>
                </a:solidFill>
              </a:rPr>
              <a:t>Don’t collect data until it’s needed.</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US" sz="2400">
                <a:solidFill>
                  <a:srgbClr val="000000"/>
                </a:solidFill>
              </a:rPr>
              <a:t>Decide data retention policies before collecting data.</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US" sz="2400">
                <a:solidFill>
                  <a:srgbClr val="000000"/>
                </a:solidFill>
              </a:rPr>
              <a:t>Review Data models before building a system.</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US" sz="2400">
                <a:solidFill>
                  <a:srgbClr val="000000"/>
                </a:solidFill>
              </a:rPr>
              <a:t>Document the data definition and sensitivity before collection.</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US" sz="2400">
                <a:solidFill>
                  <a:srgbClr val="000000"/>
                </a:solidFill>
              </a:rPr>
              <a:t>Only update data in its’ System of Record</a:t>
            </a:r>
            <a:endParaRPr sz="2400">
              <a:solidFill>
                <a:srgbClr val="000000"/>
              </a:solidFill>
            </a:endParaRPr>
          </a:p>
          <a:p>
            <a:pPr indent="-381000" lvl="0" marL="457200" rtl="0" algn="l">
              <a:lnSpc>
                <a:spcPct val="115000"/>
              </a:lnSpc>
              <a:spcBef>
                <a:spcPts val="0"/>
              </a:spcBef>
              <a:spcAft>
                <a:spcPts val="0"/>
              </a:spcAft>
              <a:buClr>
                <a:srgbClr val="000000"/>
              </a:buClr>
              <a:buSzPts val="2400"/>
              <a:buChar char="●"/>
            </a:pPr>
            <a:r>
              <a:rPr lang="en-US" sz="2400">
                <a:solidFill>
                  <a:srgbClr val="000000"/>
                </a:solidFill>
              </a:rPr>
              <a:t>Validate your data</a:t>
            </a:r>
            <a:endParaRPr sz="2400">
              <a:solidFill>
                <a:srgbClr val="000000"/>
              </a:solidFill>
            </a:endParaRPr>
          </a:p>
          <a:p>
            <a:pPr indent="0" lvl="0" marL="0" rtl="0" algn="l">
              <a:spcBef>
                <a:spcPts val="450"/>
              </a:spcBef>
              <a:spcAft>
                <a:spcPts val="0"/>
              </a:spcAft>
              <a:buNone/>
            </a:pPr>
            <a:r>
              <a:t/>
            </a:r>
            <a:endParaRPr sz="3100"/>
          </a:p>
          <a:p>
            <a:pPr indent="0" lvl="0" marL="0" rtl="0" algn="l">
              <a:spcBef>
                <a:spcPts val="450"/>
              </a:spcBef>
              <a:spcAft>
                <a:spcPts val="0"/>
              </a:spcAft>
              <a:buNone/>
            </a:pPr>
            <a:r>
              <a:t/>
            </a:r>
            <a:endParaRPr/>
          </a:p>
          <a:p>
            <a:pPr indent="0" lvl="0" marL="0" rtl="0" algn="l">
              <a:spcBef>
                <a:spcPts val="45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p55"/>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00" name="Google Shape;600;p55"/>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Trend 2: </a:t>
            </a:r>
            <a:r>
              <a:rPr lang="en-US"/>
              <a:t>Data Stewardship/ What is Good Data Practice?</a:t>
            </a:r>
            <a:endParaRPr/>
          </a:p>
        </p:txBody>
      </p:sp>
      <p:sp>
        <p:nvSpPr>
          <p:cNvPr id="601" name="Google Shape;601;p55"/>
          <p:cNvSpPr txBox="1"/>
          <p:nvPr>
            <p:ph idx="1" type="body"/>
          </p:nvPr>
        </p:nvSpPr>
        <p:spPr>
          <a:xfrm>
            <a:off x="380998" y="1194962"/>
            <a:ext cx="11318700" cy="4773900"/>
          </a:xfrm>
          <a:prstGeom prst="rect">
            <a:avLst/>
          </a:prstGeom>
        </p:spPr>
        <p:txBody>
          <a:bodyPr anchorCtr="0" anchor="t" bIns="91425" lIns="91425" spcFirstLastPara="1" rIns="91425" wrap="square" tIns="91425">
            <a:noAutofit/>
          </a:bodyPr>
          <a:lstStyle/>
          <a:p>
            <a:pPr indent="0" lvl="0" marL="192881" rtl="0" algn="l">
              <a:lnSpc>
                <a:spcPct val="80000"/>
              </a:lnSpc>
              <a:spcBef>
                <a:spcPts val="0"/>
              </a:spcBef>
              <a:spcAft>
                <a:spcPts val="0"/>
              </a:spcAft>
              <a:buNone/>
            </a:pPr>
            <a:r>
              <a:t/>
            </a:r>
            <a:endParaRPr/>
          </a:p>
          <a:p>
            <a:pPr indent="-192881" lvl="0" marL="192881" rtl="0" algn="l">
              <a:lnSpc>
                <a:spcPct val="80000"/>
              </a:lnSpc>
              <a:spcBef>
                <a:spcPts val="0"/>
              </a:spcBef>
              <a:spcAft>
                <a:spcPts val="0"/>
              </a:spcAft>
              <a:buClr>
                <a:schemeClr val="dk1"/>
              </a:buClr>
              <a:buSzPts val="1120"/>
              <a:buChar char="•"/>
            </a:pPr>
            <a:r>
              <a:rPr lang="en-US" sz="1400" u="sng">
                <a:solidFill>
                  <a:schemeClr val="accent1"/>
                </a:solidFill>
                <a:hlinkClick r:id="rId3"/>
              </a:rPr>
              <a:t>DATA OWNERSHIP</a:t>
            </a:r>
            <a:br>
              <a:rPr lang="en-US" sz="1400">
                <a:solidFill>
                  <a:schemeClr val="dk1"/>
                </a:solidFill>
              </a:rPr>
            </a:br>
            <a:r>
              <a:rPr lang="en-US" sz="1400">
                <a:solidFill>
                  <a:schemeClr val="dk1"/>
                </a:solidFill>
              </a:rPr>
              <a:t>Business data created at or obtained within the organization belong to the organization, not to any particular function, unit, or individual.</a:t>
            </a:r>
            <a:endParaRPr sz="1125">
              <a:solidFill>
                <a:schemeClr val="dk1"/>
              </a:solidFill>
            </a:endParaRPr>
          </a:p>
          <a:p>
            <a:pPr indent="-121761" lvl="0" marL="192881" rtl="0" algn="l">
              <a:lnSpc>
                <a:spcPct val="80000"/>
              </a:lnSpc>
              <a:spcBef>
                <a:spcPts val="338"/>
              </a:spcBef>
              <a:spcAft>
                <a:spcPts val="0"/>
              </a:spcAft>
              <a:buClr>
                <a:schemeClr val="dk1"/>
              </a:buClr>
              <a:buSzPts val="1120"/>
              <a:buFont typeface="Arial"/>
              <a:buNone/>
            </a:pPr>
            <a:r>
              <a:t/>
            </a:r>
            <a:endParaRPr sz="1400">
              <a:solidFill>
                <a:schemeClr val="dk1"/>
              </a:solidFill>
            </a:endParaRPr>
          </a:p>
          <a:p>
            <a:pPr indent="-192881" lvl="0" marL="192881" rtl="0" algn="l">
              <a:lnSpc>
                <a:spcPct val="80000"/>
              </a:lnSpc>
              <a:spcBef>
                <a:spcPts val="338"/>
              </a:spcBef>
              <a:spcAft>
                <a:spcPts val="0"/>
              </a:spcAft>
              <a:buClr>
                <a:schemeClr val="dk1"/>
              </a:buClr>
              <a:buSzPts val="1120"/>
              <a:buChar char="•"/>
            </a:pPr>
            <a:r>
              <a:rPr lang="en-US" sz="1400" u="sng">
                <a:solidFill>
                  <a:schemeClr val="accent1"/>
                </a:solidFill>
                <a:hlinkClick r:id="rId4"/>
              </a:rPr>
              <a:t>DATA PRIVACY</a:t>
            </a:r>
            <a:br>
              <a:rPr lang="en-US" sz="1400">
                <a:solidFill>
                  <a:schemeClr val="dk1"/>
                </a:solidFill>
              </a:rPr>
            </a:br>
            <a:r>
              <a:rPr lang="en-US" sz="1400">
                <a:solidFill>
                  <a:schemeClr val="dk1"/>
                </a:solidFill>
              </a:rPr>
              <a:t>Members of the organization’s community are responsible for ensuring that their uses of the business data of the organization are consistent with the organization’s policy on privacy of information.</a:t>
            </a:r>
            <a:endParaRPr sz="1125">
              <a:solidFill>
                <a:schemeClr val="dk1"/>
              </a:solidFill>
            </a:endParaRPr>
          </a:p>
          <a:p>
            <a:pPr indent="-121761" lvl="0" marL="192881" rtl="0" algn="l">
              <a:lnSpc>
                <a:spcPct val="80000"/>
              </a:lnSpc>
              <a:spcBef>
                <a:spcPts val="338"/>
              </a:spcBef>
              <a:spcAft>
                <a:spcPts val="0"/>
              </a:spcAft>
              <a:buClr>
                <a:schemeClr val="dk1"/>
              </a:buClr>
              <a:buSzPts val="1120"/>
              <a:buFont typeface="Arial"/>
              <a:buNone/>
            </a:pPr>
            <a:r>
              <a:t/>
            </a:r>
            <a:endParaRPr sz="1400">
              <a:solidFill>
                <a:schemeClr val="dk1"/>
              </a:solidFill>
            </a:endParaRPr>
          </a:p>
          <a:p>
            <a:pPr indent="-192881" lvl="0" marL="192881" rtl="0" algn="l">
              <a:lnSpc>
                <a:spcPct val="80000"/>
              </a:lnSpc>
              <a:spcBef>
                <a:spcPts val="338"/>
              </a:spcBef>
              <a:spcAft>
                <a:spcPts val="0"/>
              </a:spcAft>
              <a:buClr>
                <a:schemeClr val="dk1"/>
              </a:buClr>
              <a:buSzPts val="1120"/>
              <a:buChar char="•"/>
            </a:pPr>
            <a:r>
              <a:rPr lang="en-US" sz="1400" u="sng">
                <a:solidFill>
                  <a:schemeClr val="accent1"/>
                </a:solidFill>
                <a:hlinkClick r:id="rId5"/>
              </a:rPr>
              <a:t>DATA STEWARDSHIP</a:t>
            </a:r>
            <a:br>
              <a:rPr lang="en-US" sz="1400">
                <a:solidFill>
                  <a:schemeClr val="dk1"/>
                </a:solidFill>
              </a:rPr>
            </a:br>
            <a:r>
              <a:rPr lang="en-US" sz="1400">
                <a:solidFill>
                  <a:schemeClr val="dk1"/>
                </a:solidFill>
              </a:rPr>
              <a:t>It is the responsibility of the designated data steward of a particular data collection to ensure data integrity, security, and accessibility to all who demonstrate need.</a:t>
            </a:r>
            <a:endParaRPr sz="1125">
              <a:solidFill>
                <a:schemeClr val="dk1"/>
              </a:solidFill>
            </a:endParaRPr>
          </a:p>
          <a:p>
            <a:pPr indent="-121761" lvl="0" marL="192881" rtl="0" algn="l">
              <a:lnSpc>
                <a:spcPct val="80000"/>
              </a:lnSpc>
              <a:spcBef>
                <a:spcPts val="338"/>
              </a:spcBef>
              <a:spcAft>
                <a:spcPts val="0"/>
              </a:spcAft>
              <a:buClr>
                <a:schemeClr val="dk1"/>
              </a:buClr>
              <a:buSzPts val="1120"/>
              <a:buFont typeface="Arial"/>
              <a:buNone/>
            </a:pPr>
            <a:r>
              <a:t/>
            </a:r>
            <a:endParaRPr sz="1400">
              <a:solidFill>
                <a:schemeClr val="dk1"/>
              </a:solidFill>
            </a:endParaRPr>
          </a:p>
          <a:p>
            <a:pPr indent="-192881" lvl="0" marL="192881" rtl="0" algn="l">
              <a:lnSpc>
                <a:spcPct val="80000"/>
              </a:lnSpc>
              <a:spcBef>
                <a:spcPts val="338"/>
              </a:spcBef>
              <a:spcAft>
                <a:spcPts val="0"/>
              </a:spcAft>
              <a:buClr>
                <a:schemeClr val="dk1"/>
              </a:buClr>
              <a:buSzPts val="1120"/>
              <a:buChar char="•"/>
            </a:pPr>
            <a:r>
              <a:rPr lang="en-US" sz="1400" u="sng">
                <a:solidFill>
                  <a:schemeClr val="accent1"/>
                </a:solidFill>
                <a:hlinkClick r:id="rId6"/>
              </a:rPr>
              <a:t>INFORMATION CONSISTENCY</a:t>
            </a:r>
            <a:br>
              <a:rPr lang="en-US" sz="1400">
                <a:solidFill>
                  <a:schemeClr val="dk1"/>
                </a:solidFill>
              </a:rPr>
            </a:br>
            <a:r>
              <a:rPr lang="en-US" sz="1400">
                <a:solidFill>
                  <a:schemeClr val="dk1"/>
                </a:solidFill>
              </a:rPr>
              <a:t>Administrative applications should facilitate information consistency across departments and not meet only the needs of the user-sponsor.</a:t>
            </a:r>
            <a:endParaRPr sz="1125">
              <a:solidFill>
                <a:schemeClr val="dk1"/>
              </a:solidFill>
            </a:endParaRPr>
          </a:p>
          <a:p>
            <a:pPr indent="-121761" lvl="0" marL="192881" rtl="0" algn="l">
              <a:lnSpc>
                <a:spcPct val="80000"/>
              </a:lnSpc>
              <a:spcBef>
                <a:spcPts val="338"/>
              </a:spcBef>
              <a:spcAft>
                <a:spcPts val="0"/>
              </a:spcAft>
              <a:buClr>
                <a:schemeClr val="dk1"/>
              </a:buClr>
              <a:buSzPts val="1120"/>
              <a:buFont typeface="Arial"/>
              <a:buNone/>
            </a:pPr>
            <a:r>
              <a:t/>
            </a:r>
            <a:endParaRPr sz="1400">
              <a:solidFill>
                <a:schemeClr val="dk1"/>
              </a:solidFill>
            </a:endParaRPr>
          </a:p>
          <a:p>
            <a:pPr indent="-192881" lvl="0" marL="192881" rtl="0" algn="l">
              <a:lnSpc>
                <a:spcPct val="80000"/>
              </a:lnSpc>
              <a:spcBef>
                <a:spcPts val="338"/>
              </a:spcBef>
              <a:spcAft>
                <a:spcPts val="0"/>
              </a:spcAft>
              <a:buClr>
                <a:schemeClr val="dk1"/>
              </a:buClr>
              <a:buSzPts val="1120"/>
              <a:buChar char="•"/>
            </a:pPr>
            <a:r>
              <a:rPr lang="en-US" sz="1400" u="sng">
                <a:solidFill>
                  <a:schemeClr val="accent1"/>
                </a:solidFill>
                <a:hlinkClick r:id="rId7"/>
              </a:rPr>
              <a:t>TIMELINESS/ACCURACY</a:t>
            </a:r>
            <a:br>
              <a:rPr lang="en-US" sz="1400">
                <a:solidFill>
                  <a:schemeClr val="dk1"/>
                </a:solidFill>
              </a:rPr>
            </a:br>
            <a:r>
              <a:rPr lang="en-US" sz="1400">
                <a:solidFill>
                  <a:schemeClr val="dk1"/>
                </a:solidFill>
              </a:rPr>
              <a:t>Administrative applications should ensure that business information is available when needed to affect decisions.</a:t>
            </a:r>
            <a:endParaRPr sz="1125">
              <a:solidFill>
                <a:schemeClr val="dk1"/>
              </a:solidFill>
            </a:endParaRPr>
          </a:p>
          <a:p>
            <a:pPr indent="-121761" lvl="0" marL="192881" rtl="0" algn="l">
              <a:lnSpc>
                <a:spcPct val="80000"/>
              </a:lnSpc>
              <a:spcBef>
                <a:spcPts val="338"/>
              </a:spcBef>
              <a:spcAft>
                <a:spcPts val="0"/>
              </a:spcAft>
              <a:buClr>
                <a:schemeClr val="dk1"/>
              </a:buClr>
              <a:buSzPts val="1120"/>
              <a:buFont typeface="Arial"/>
              <a:buNone/>
            </a:pPr>
            <a:r>
              <a:t/>
            </a:r>
            <a:endParaRPr sz="1400">
              <a:solidFill>
                <a:schemeClr val="dk1"/>
              </a:solidFill>
            </a:endParaRPr>
          </a:p>
          <a:p>
            <a:pPr indent="-192881" lvl="0" marL="192881" rtl="0" algn="l">
              <a:lnSpc>
                <a:spcPct val="80000"/>
              </a:lnSpc>
              <a:spcBef>
                <a:spcPts val="338"/>
              </a:spcBef>
              <a:spcAft>
                <a:spcPts val="0"/>
              </a:spcAft>
              <a:buClr>
                <a:schemeClr val="dk1"/>
              </a:buClr>
              <a:buSzPts val="1120"/>
              <a:buChar char="•"/>
            </a:pPr>
            <a:r>
              <a:rPr lang="en-US" sz="1400" u="sng">
                <a:solidFill>
                  <a:schemeClr val="accent1"/>
                </a:solidFill>
                <a:hlinkClick r:id="rId8"/>
              </a:rPr>
              <a:t>ELECTRONIC DATA TRANSFER</a:t>
            </a:r>
            <a:br>
              <a:rPr lang="en-US" sz="1400">
                <a:solidFill>
                  <a:schemeClr val="dk1"/>
                </a:solidFill>
              </a:rPr>
            </a:br>
            <a:r>
              <a:rPr lang="en-US" sz="1400">
                <a:solidFill>
                  <a:schemeClr val="dk1"/>
                </a:solidFill>
              </a:rPr>
              <a:t>Administrative applications should transfer data electronically from the point of origin and to the ultimate end user.</a:t>
            </a:r>
            <a:endParaRPr sz="1125">
              <a:solidFill>
                <a:schemeClr val="dk1"/>
              </a:solidFill>
            </a:endParaRPr>
          </a:p>
          <a:p>
            <a:pPr indent="0" lvl="0" marL="0" rtl="0" algn="l">
              <a:spcBef>
                <a:spcPts val="0"/>
              </a:spcBef>
              <a:spcAft>
                <a:spcPts val="0"/>
              </a:spcAft>
              <a:buNone/>
            </a:pPr>
            <a:r>
              <a:t/>
            </a:r>
            <a:endParaRPr sz="3000">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56"/>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608" name="Google Shape;608;p56"/>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Trend 2: </a:t>
            </a:r>
            <a:r>
              <a:rPr lang="en-US"/>
              <a:t>Data Stewardship/ What is Good Data Practice?</a:t>
            </a:r>
            <a:endParaRPr/>
          </a:p>
        </p:txBody>
      </p:sp>
      <p:sp>
        <p:nvSpPr>
          <p:cNvPr id="609" name="Google Shape;609;p56"/>
          <p:cNvSpPr txBox="1"/>
          <p:nvPr>
            <p:ph idx="1" type="body"/>
          </p:nvPr>
        </p:nvSpPr>
        <p:spPr>
          <a:xfrm>
            <a:off x="380998" y="1194962"/>
            <a:ext cx="11318700" cy="477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000000"/>
                </a:solidFill>
              </a:rPr>
              <a:t>The costs of poor data management are significant:</a:t>
            </a:r>
            <a:endParaRPr sz="2400">
              <a:solidFill>
                <a:srgbClr val="000000"/>
              </a:solidFill>
            </a:endParaRPr>
          </a:p>
          <a:p>
            <a:pPr indent="0" lvl="0" marL="0" rtl="0" algn="l">
              <a:spcBef>
                <a:spcPts val="0"/>
              </a:spcBef>
              <a:spcAft>
                <a:spcPts val="0"/>
              </a:spcAft>
              <a:buNone/>
            </a:pPr>
            <a:r>
              <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Don’t know what business questions you can answer accurately.</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Lack of awareness of what data is captured and its relative sensitivity</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Lack of understanding the impact of a data breach.</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Lack of a common usage and understanding of their data</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Poor Data Stewardship can result in - Lack of responsibility/accountability</a:t>
            </a:r>
            <a:endParaRPr sz="2400">
              <a:solidFill>
                <a:srgbClr val="000000"/>
              </a:solidFill>
            </a:endParaRPr>
          </a:p>
          <a:p>
            <a:pPr indent="-381000" lvl="1" marL="914400" rtl="0" algn="l">
              <a:spcBef>
                <a:spcPts val="0"/>
              </a:spcBef>
              <a:spcAft>
                <a:spcPts val="0"/>
              </a:spcAft>
              <a:buClr>
                <a:srgbClr val="000000"/>
              </a:buClr>
              <a:buSzPts val="2400"/>
              <a:buChar char="○"/>
            </a:pPr>
            <a:r>
              <a:rPr lang="en-US" sz="2400">
                <a:solidFill>
                  <a:srgbClr val="000000"/>
                </a:solidFill>
              </a:rPr>
              <a:t>Who can you ask questions about the data</a:t>
            </a:r>
            <a:endParaRPr sz="2400">
              <a:solidFill>
                <a:srgbClr val="000000"/>
              </a:solidFill>
            </a:endParaRPr>
          </a:p>
          <a:p>
            <a:pPr indent="-381000" lvl="1" marL="914400" rtl="0" algn="l">
              <a:spcBef>
                <a:spcPts val="0"/>
              </a:spcBef>
              <a:spcAft>
                <a:spcPts val="0"/>
              </a:spcAft>
              <a:buClr>
                <a:srgbClr val="000000"/>
              </a:buClr>
              <a:buSzPts val="2400"/>
              <a:buChar char="○"/>
            </a:pPr>
            <a:r>
              <a:rPr lang="en-US" sz="2400">
                <a:solidFill>
                  <a:srgbClr val="000000"/>
                </a:solidFill>
              </a:rPr>
              <a:t>Who corrects issues? </a:t>
            </a:r>
            <a:endParaRPr sz="2400">
              <a:solidFill>
                <a:srgbClr val="000000"/>
              </a:solidFill>
            </a:endParaRPr>
          </a:p>
          <a:p>
            <a:pPr indent="-381000" lvl="1" marL="914400" rtl="0" algn="l">
              <a:spcBef>
                <a:spcPts val="0"/>
              </a:spcBef>
              <a:spcAft>
                <a:spcPts val="0"/>
              </a:spcAft>
              <a:buClr>
                <a:srgbClr val="000000"/>
              </a:buClr>
              <a:buSzPts val="2400"/>
              <a:buChar char="○"/>
            </a:pPr>
            <a:r>
              <a:rPr lang="en-US" sz="2400">
                <a:solidFill>
                  <a:srgbClr val="000000"/>
                </a:solidFill>
              </a:rPr>
              <a:t>Where are the issues corrected? </a:t>
            </a:r>
            <a:endParaRPr sz="2400">
              <a:solidFill>
                <a:srgbClr val="000000"/>
              </a:solidFill>
            </a:endParaRPr>
          </a:p>
          <a:p>
            <a:pPr indent="-381000" lvl="1" marL="914400" rtl="0" algn="l">
              <a:spcBef>
                <a:spcPts val="0"/>
              </a:spcBef>
              <a:spcAft>
                <a:spcPts val="0"/>
              </a:spcAft>
              <a:buClr>
                <a:srgbClr val="000000"/>
              </a:buClr>
              <a:buSzPts val="2400"/>
              <a:buChar char="○"/>
            </a:pPr>
            <a:r>
              <a:rPr lang="en-US" sz="2400">
                <a:solidFill>
                  <a:srgbClr val="000000"/>
                </a:solidFill>
              </a:rPr>
              <a:t>Who decides what the access should be and who should have it?</a:t>
            </a:r>
            <a:endParaRPr sz="2400">
              <a:solidFill>
                <a:srgbClr val="000000"/>
              </a:solidFill>
            </a:endParaRPr>
          </a:p>
          <a:p>
            <a:pPr indent="0" lvl="0" marL="0" rtl="0" algn="l">
              <a:spcBef>
                <a:spcPts val="0"/>
              </a:spcBef>
              <a:spcAft>
                <a:spcPts val="0"/>
              </a:spcAft>
              <a:buNone/>
            </a:pPr>
            <a:r>
              <a:t/>
            </a:r>
            <a:endParaRPr sz="2400">
              <a:solidFill>
                <a:srgbClr val="0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57"/>
          <p:cNvSpPr/>
          <p:nvPr/>
        </p:nvSpPr>
        <p:spPr>
          <a:xfrm>
            <a:off x="0" y="0"/>
            <a:ext cx="6350100" cy="3733800"/>
          </a:xfrm>
          <a:prstGeom prst="rect">
            <a:avLst/>
          </a:prstGeom>
          <a:solidFill>
            <a:srgbClr val="CFE2F3"/>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5" name="Google Shape;615;p57"/>
          <p:cNvSpPr txBox="1"/>
          <p:nvPr/>
        </p:nvSpPr>
        <p:spPr>
          <a:xfrm>
            <a:off x="971013" y="4343398"/>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Current Status</a:t>
            </a:r>
            <a:endParaRPr b="1" sz="1600">
              <a:solidFill>
                <a:schemeClr val="dk1"/>
              </a:solidFill>
              <a:latin typeface="Calibri"/>
              <a:ea typeface="Calibri"/>
              <a:cs typeface="Calibri"/>
              <a:sym typeface="Calibri"/>
            </a:endParaRPr>
          </a:p>
        </p:txBody>
      </p:sp>
      <p:sp>
        <p:nvSpPr>
          <p:cNvPr id="616" name="Google Shape;616;p57"/>
          <p:cNvSpPr txBox="1"/>
          <p:nvPr/>
        </p:nvSpPr>
        <p:spPr>
          <a:xfrm>
            <a:off x="971013" y="4671953"/>
            <a:ext cx="2895600" cy="1652100"/>
          </a:xfrm>
          <a:prstGeom prst="rect">
            <a:avLst/>
          </a:prstGeom>
          <a:noFill/>
          <a:ln>
            <a:noFill/>
          </a:ln>
        </p:spPr>
        <p:txBody>
          <a:bodyPr anchorCtr="0" anchor="t" bIns="25600" lIns="51200" spcFirstLastPara="1" rIns="51200" wrap="square" tIns="25600">
            <a:noAutofit/>
          </a:bodyPr>
          <a:lstStyle/>
          <a:p>
            <a:pPr indent="-317500" lvl="0" marL="457200" marR="0" rtl="0" algn="l">
              <a:spcBef>
                <a:spcPts val="0"/>
              </a:spcBef>
              <a:spcAft>
                <a:spcPts val="0"/>
              </a:spcAft>
              <a:buSzPts val="1400"/>
              <a:buChar char="●"/>
            </a:pPr>
            <a:r>
              <a:rPr lang="en-US" sz="1300">
                <a:solidFill>
                  <a:schemeClr val="dk1"/>
                </a:solidFill>
                <a:latin typeface="Calibri"/>
                <a:ea typeface="Calibri"/>
                <a:cs typeface="Calibri"/>
                <a:sym typeface="Calibri"/>
              </a:rPr>
              <a:t>Existing Data Models available in documentation and deployed  at multiple sites</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In active development</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Completing onsite deployment</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Cloud Solution upcoming</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Quarterly model update cycle</a:t>
            </a:r>
            <a:endParaRPr sz="1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617" name="Google Shape;617;p57"/>
          <p:cNvSpPr txBox="1"/>
          <p:nvPr/>
        </p:nvSpPr>
        <p:spPr>
          <a:xfrm>
            <a:off x="4633349" y="4343400"/>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Who has access</a:t>
            </a:r>
            <a:endParaRPr b="1" sz="1600">
              <a:solidFill>
                <a:schemeClr val="dk1"/>
              </a:solidFill>
              <a:latin typeface="Calibri"/>
              <a:ea typeface="Calibri"/>
              <a:cs typeface="Calibri"/>
              <a:sym typeface="Calibri"/>
            </a:endParaRPr>
          </a:p>
        </p:txBody>
      </p:sp>
      <p:sp>
        <p:nvSpPr>
          <p:cNvPr id="618" name="Google Shape;618;p57"/>
          <p:cNvSpPr txBox="1"/>
          <p:nvPr/>
        </p:nvSpPr>
        <p:spPr>
          <a:xfrm>
            <a:off x="4340075" y="4668550"/>
            <a:ext cx="3189900" cy="1052100"/>
          </a:xfrm>
          <a:prstGeom prst="rect">
            <a:avLst/>
          </a:prstGeom>
          <a:noFill/>
          <a:ln>
            <a:noFill/>
          </a:ln>
        </p:spPr>
        <p:txBody>
          <a:bodyPr anchorCtr="0" anchor="t" bIns="25600" lIns="51200" spcFirstLastPara="1" rIns="51200" wrap="square" tIns="25600">
            <a:noAutofit/>
          </a:bodyPr>
          <a:lstStyle/>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Part of the warehouse deployment package (for members who are deploying/accessing the warehouse).</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Documentation available online and available to the Data Warehouse Community members</a:t>
            </a:r>
            <a:endParaRPr sz="1300">
              <a:solidFill>
                <a:schemeClr val="dk1"/>
              </a:solidFill>
              <a:latin typeface="Calibri"/>
              <a:ea typeface="Calibri"/>
              <a:cs typeface="Calibri"/>
              <a:sym typeface="Calibri"/>
            </a:endParaRPr>
          </a:p>
        </p:txBody>
      </p:sp>
      <p:sp>
        <p:nvSpPr>
          <p:cNvPr id="619" name="Google Shape;619;p57"/>
          <p:cNvSpPr txBox="1"/>
          <p:nvPr/>
        </p:nvSpPr>
        <p:spPr>
          <a:xfrm>
            <a:off x="8292024" y="4343396"/>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How can I get involved?</a:t>
            </a:r>
            <a:endParaRPr b="1" sz="1600">
              <a:solidFill>
                <a:schemeClr val="dk1"/>
              </a:solidFill>
              <a:latin typeface="Calibri"/>
              <a:ea typeface="Calibri"/>
              <a:cs typeface="Calibri"/>
              <a:sym typeface="Calibri"/>
            </a:endParaRPr>
          </a:p>
        </p:txBody>
      </p:sp>
      <p:sp>
        <p:nvSpPr>
          <p:cNvPr id="620" name="Google Shape;620;p57"/>
          <p:cNvSpPr txBox="1"/>
          <p:nvPr/>
        </p:nvSpPr>
        <p:spPr>
          <a:xfrm>
            <a:off x="7997725" y="4665175"/>
            <a:ext cx="3189900" cy="1251900"/>
          </a:xfrm>
          <a:prstGeom prst="rect">
            <a:avLst/>
          </a:prstGeom>
          <a:noFill/>
          <a:ln>
            <a:noFill/>
          </a:ln>
        </p:spPr>
        <p:txBody>
          <a:bodyPr anchorCtr="0" anchor="t" bIns="25600" lIns="51200" spcFirstLastPara="1" rIns="51200" wrap="square" tIns="25600">
            <a:noAutofit/>
          </a:bodyPr>
          <a:lstStyle/>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Join the Data Management Warehouse community.</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Contact us about deployment</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Get involved in working group session.</a:t>
            </a:r>
            <a:endParaRPr sz="1300">
              <a:solidFill>
                <a:schemeClr val="dk1"/>
              </a:solidFill>
              <a:latin typeface="Calibri"/>
              <a:ea typeface="Calibri"/>
              <a:cs typeface="Calibri"/>
              <a:sym typeface="Calibri"/>
            </a:endParaRPr>
          </a:p>
          <a:p>
            <a:pPr indent="0" lvl="0" marL="45720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621" name="Google Shape;621;p57"/>
          <p:cNvSpPr txBox="1"/>
          <p:nvPr/>
        </p:nvSpPr>
        <p:spPr>
          <a:xfrm>
            <a:off x="812800" y="303487"/>
            <a:ext cx="4876800" cy="913500"/>
          </a:xfrm>
          <a:prstGeom prst="rect">
            <a:avLst/>
          </a:prstGeom>
          <a:noFill/>
          <a:ln>
            <a:noFill/>
          </a:ln>
        </p:spPr>
        <p:txBody>
          <a:bodyPr anchorCtr="0" anchor="t" bIns="25600" lIns="51200" spcFirstLastPara="1" rIns="51200" wrap="square" tIns="256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DATA WAREHOUSE MODELS </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(Self-service Reporting)</a:t>
            </a:r>
            <a:endParaRPr sz="2800">
              <a:solidFill>
                <a:schemeClr val="dk1"/>
              </a:solidFill>
              <a:latin typeface="Calibri"/>
              <a:ea typeface="Calibri"/>
              <a:cs typeface="Calibri"/>
              <a:sym typeface="Calibri"/>
            </a:endParaRPr>
          </a:p>
        </p:txBody>
      </p:sp>
      <p:sp>
        <p:nvSpPr>
          <p:cNvPr id="622" name="Google Shape;622;p57"/>
          <p:cNvSpPr txBox="1"/>
          <p:nvPr/>
        </p:nvSpPr>
        <p:spPr>
          <a:xfrm>
            <a:off x="627037" y="1295400"/>
            <a:ext cx="5283300" cy="1652100"/>
          </a:xfrm>
          <a:prstGeom prst="rect">
            <a:avLst/>
          </a:prstGeom>
          <a:noFill/>
          <a:ln>
            <a:noFill/>
          </a:ln>
        </p:spPr>
        <p:txBody>
          <a:bodyPr anchorCtr="0" anchor="t" bIns="25600" lIns="51200" spcFirstLastPara="1" rIns="51200" wrap="square" tIns="25600">
            <a:noAutofit/>
          </a:bodyPr>
          <a:lstStyle/>
          <a:p>
            <a:pPr indent="-311150" lvl="0" marL="457200" rtl="0" algn="l">
              <a:spcBef>
                <a:spcPts val="0"/>
              </a:spcBef>
              <a:spcAft>
                <a:spcPts val="0"/>
              </a:spcAft>
              <a:buClr>
                <a:schemeClr val="dk1"/>
              </a:buClr>
              <a:buSzPts val="1300"/>
              <a:buChar char="•"/>
            </a:pPr>
            <a:r>
              <a:rPr lang="en-US" sz="1300">
                <a:solidFill>
                  <a:schemeClr val="dk1"/>
                </a:solidFill>
                <a:latin typeface="Calibri"/>
                <a:ea typeface="Calibri"/>
                <a:cs typeface="Calibri"/>
                <a:sym typeface="Calibri"/>
              </a:rPr>
              <a:t>Data Warehouse models are  available to our membership.</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Ongoing Data/Model Ops process to continually review and extend the model collection</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Model reference instances built into the data warehouse solution.</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Allows users to build their own reports from streamlined data structures.</a:t>
            </a:r>
            <a:endParaRPr sz="1300">
              <a:solidFill>
                <a:schemeClr val="dk1"/>
              </a:solidFill>
              <a:latin typeface="Calibri"/>
              <a:ea typeface="Calibri"/>
              <a:cs typeface="Calibri"/>
              <a:sym typeface="Calibri"/>
            </a:endParaRPr>
          </a:p>
        </p:txBody>
      </p:sp>
      <p:sp>
        <p:nvSpPr>
          <p:cNvPr id="623" name="Google Shape;623;p57"/>
          <p:cNvSpPr/>
          <p:nvPr/>
        </p:nvSpPr>
        <p:spPr>
          <a:xfrm>
            <a:off x="0" y="3733800"/>
            <a:ext cx="12192000" cy="76200"/>
          </a:xfrm>
          <a:prstGeom prst="rect">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4" name="Google Shape;624;p57"/>
          <p:cNvSpPr/>
          <p:nvPr/>
        </p:nvSpPr>
        <p:spPr>
          <a:xfrm rot="10800000">
            <a:off x="2215513" y="3937099"/>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5" name="Google Shape;625;p57"/>
          <p:cNvSpPr/>
          <p:nvPr/>
        </p:nvSpPr>
        <p:spPr>
          <a:xfrm rot="10800000">
            <a:off x="5878926" y="3937100"/>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6" name="Google Shape;626;p57"/>
          <p:cNvSpPr/>
          <p:nvPr/>
        </p:nvSpPr>
        <p:spPr>
          <a:xfrm rot="10800000">
            <a:off x="9536525" y="3937101"/>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27" name="Google Shape;627;p57"/>
          <p:cNvPicPr preferRelativeResize="0"/>
          <p:nvPr/>
        </p:nvPicPr>
        <p:blipFill>
          <a:blip r:embed="rId3">
            <a:alphaModFix/>
          </a:blip>
          <a:stretch>
            <a:fillRect/>
          </a:stretch>
        </p:blipFill>
        <p:spPr>
          <a:xfrm>
            <a:off x="6502500" y="152400"/>
            <a:ext cx="3632791" cy="3429000"/>
          </a:xfrm>
          <a:prstGeom prst="rect">
            <a:avLst/>
          </a:prstGeom>
          <a:noFill/>
          <a:ln>
            <a:noFill/>
          </a:ln>
        </p:spPr>
      </p:pic>
    </p:spTree>
  </p:cSld>
  <p:clrMapOvr>
    <a:masterClrMapping/>
  </p:clrMapOvr>
  <p:transition spd="slow">
    <p:push/>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58"/>
          <p:cNvSpPr/>
          <p:nvPr/>
        </p:nvSpPr>
        <p:spPr>
          <a:xfrm>
            <a:off x="0" y="0"/>
            <a:ext cx="6350100" cy="3733800"/>
          </a:xfrm>
          <a:prstGeom prst="rect">
            <a:avLst/>
          </a:prstGeom>
          <a:solidFill>
            <a:srgbClr val="CFE2F3"/>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3" name="Google Shape;633;p58"/>
          <p:cNvSpPr txBox="1"/>
          <p:nvPr/>
        </p:nvSpPr>
        <p:spPr>
          <a:xfrm>
            <a:off x="971013" y="4343398"/>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Current Status</a:t>
            </a:r>
            <a:endParaRPr b="1" sz="1600">
              <a:solidFill>
                <a:schemeClr val="dk1"/>
              </a:solidFill>
              <a:latin typeface="Calibri"/>
              <a:ea typeface="Calibri"/>
              <a:cs typeface="Calibri"/>
              <a:sym typeface="Calibri"/>
            </a:endParaRPr>
          </a:p>
        </p:txBody>
      </p:sp>
      <p:sp>
        <p:nvSpPr>
          <p:cNvPr id="634" name="Google Shape;634;p58"/>
          <p:cNvSpPr txBox="1"/>
          <p:nvPr/>
        </p:nvSpPr>
        <p:spPr>
          <a:xfrm>
            <a:off x="971013" y="4671953"/>
            <a:ext cx="2895600" cy="1652100"/>
          </a:xfrm>
          <a:prstGeom prst="rect">
            <a:avLst/>
          </a:prstGeom>
          <a:noFill/>
          <a:ln>
            <a:noFill/>
          </a:ln>
        </p:spPr>
        <p:txBody>
          <a:bodyPr anchorCtr="0" anchor="t" bIns="25600" lIns="51200" spcFirstLastPara="1" rIns="51200" wrap="square" tIns="25600">
            <a:noAutofit/>
          </a:bodyPr>
          <a:lstStyle/>
          <a:p>
            <a:pPr indent="-317500" lvl="0" marL="457200" marR="0" rtl="0" algn="l">
              <a:spcBef>
                <a:spcPts val="0"/>
              </a:spcBef>
              <a:spcAft>
                <a:spcPts val="0"/>
              </a:spcAft>
              <a:buSzPts val="1400"/>
              <a:buChar char="●"/>
            </a:pPr>
            <a:r>
              <a:rPr lang="en-US" sz="1300">
                <a:solidFill>
                  <a:schemeClr val="dk1"/>
                </a:solidFill>
                <a:latin typeface="Calibri"/>
                <a:ea typeface="Calibri"/>
                <a:cs typeface="Calibri"/>
                <a:sym typeface="Calibri"/>
              </a:rPr>
              <a:t>Reference UI instance part of the Data Warehouse offering.</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Backend integrated with the data solutions.</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Allows user annotations of data</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Links Business questions to data sources</a:t>
            </a:r>
            <a:endParaRPr sz="1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635" name="Google Shape;635;p58"/>
          <p:cNvSpPr txBox="1"/>
          <p:nvPr/>
        </p:nvSpPr>
        <p:spPr>
          <a:xfrm>
            <a:off x="4633349" y="4343400"/>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Who has Access</a:t>
            </a:r>
            <a:endParaRPr b="1" sz="1600">
              <a:solidFill>
                <a:schemeClr val="dk1"/>
              </a:solidFill>
              <a:latin typeface="Calibri"/>
              <a:ea typeface="Calibri"/>
              <a:cs typeface="Calibri"/>
              <a:sym typeface="Calibri"/>
            </a:endParaRPr>
          </a:p>
        </p:txBody>
      </p:sp>
      <p:sp>
        <p:nvSpPr>
          <p:cNvPr id="636" name="Google Shape;636;p58"/>
          <p:cNvSpPr txBox="1"/>
          <p:nvPr/>
        </p:nvSpPr>
        <p:spPr>
          <a:xfrm>
            <a:off x="4634426" y="4668560"/>
            <a:ext cx="2895600" cy="1052100"/>
          </a:xfrm>
          <a:prstGeom prst="rect">
            <a:avLst/>
          </a:prstGeom>
          <a:noFill/>
          <a:ln>
            <a:noFill/>
          </a:ln>
        </p:spPr>
        <p:txBody>
          <a:bodyPr anchorCtr="0" anchor="t" bIns="25600" lIns="51200" spcFirstLastPara="1" rIns="51200" wrap="square" tIns="25600">
            <a:noAutofit/>
          </a:bodyPr>
          <a:lstStyle/>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P</a:t>
            </a:r>
            <a:r>
              <a:rPr lang="en-US" sz="1300">
                <a:solidFill>
                  <a:schemeClr val="dk1"/>
                </a:solidFill>
                <a:latin typeface="Calibri"/>
                <a:ea typeface="Calibri"/>
                <a:cs typeface="Calibri"/>
                <a:sym typeface="Calibri"/>
              </a:rPr>
              <a:t>art of the warehouse deployment package (for members who are deploying/accessing the warehouse).</a:t>
            </a:r>
            <a:endParaRPr sz="13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637" name="Google Shape;637;p58"/>
          <p:cNvSpPr txBox="1"/>
          <p:nvPr/>
        </p:nvSpPr>
        <p:spPr>
          <a:xfrm>
            <a:off x="8292024" y="4343396"/>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How can I get involved</a:t>
            </a:r>
            <a:endParaRPr b="1" sz="1600">
              <a:solidFill>
                <a:schemeClr val="dk1"/>
              </a:solidFill>
              <a:latin typeface="Calibri"/>
              <a:ea typeface="Calibri"/>
              <a:cs typeface="Calibri"/>
              <a:sym typeface="Calibri"/>
            </a:endParaRPr>
          </a:p>
        </p:txBody>
      </p:sp>
      <p:sp>
        <p:nvSpPr>
          <p:cNvPr id="638" name="Google Shape;638;p58"/>
          <p:cNvSpPr txBox="1"/>
          <p:nvPr/>
        </p:nvSpPr>
        <p:spPr>
          <a:xfrm>
            <a:off x="8292026" y="4665167"/>
            <a:ext cx="2895600" cy="1251900"/>
          </a:xfrm>
          <a:prstGeom prst="rect">
            <a:avLst/>
          </a:prstGeom>
          <a:noFill/>
          <a:ln>
            <a:noFill/>
          </a:ln>
        </p:spPr>
        <p:txBody>
          <a:bodyPr anchorCtr="0" anchor="t" bIns="25600" lIns="51200" spcFirstLastPara="1" rIns="51200" wrap="square" tIns="25600">
            <a:noAutofit/>
          </a:bodyPr>
          <a:lstStyle/>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639" name="Google Shape;639;p58"/>
          <p:cNvSpPr txBox="1"/>
          <p:nvPr/>
        </p:nvSpPr>
        <p:spPr>
          <a:xfrm>
            <a:off x="812800" y="303487"/>
            <a:ext cx="4876800" cy="913500"/>
          </a:xfrm>
          <a:prstGeom prst="rect">
            <a:avLst/>
          </a:prstGeom>
          <a:noFill/>
          <a:ln>
            <a:noFill/>
          </a:ln>
        </p:spPr>
        <p:txBody>
          <a:bodyPr anchorCtr="0" anchor="t" bIns="25600" lIns="51200" spcFirstLastPara="1" rIns="51200" wrap="square" tIns="256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DATA GOVERNANCE/</a:t>
            </a:r>
            <a:endParaRPr sz="2800">
              <a:solidFill>
                <a:schemeClr val="dk1"/>
              </a:solidFill>
              <a:latin typeface="Calibri"/>
              <a:ea typeface="Calibri"/>
              <a:cs typeface="Calibri"/>
              <a:sym typeface="Calibri"/>
            </a:endParaRPr>
          </a:p>
          <a:p>
            <a:pPr indent="0" lvl="0" marL="0" marR="0" rtl="0" algn="l">
              <a:spcBef>
                <a:spcPts val="0"/>
              </a:spcBef>
              <a:spcAft>
                <a:spcPts val="0"/>
              </a:spcAft>
              <a:buNone/>
            </a:pPr>
            <a:r>
              <a:rPr lang="en-US" sz="2800">
                <a:solidFill>
                  <a:schemeClr val="dk1"/>
                </a:solidFill>
                <a:latin typeface="Calibri"/>
                <a:ea typeface="Calibri"/>
                <a:cs typeface="Calibri"/>
                <a:sym typeface="Calibri"/>
              </a:rPr>
              <a:t>DATA METADATA MANAGEMENT</a:t>
            </a:r>
            <a:endParaRPr sz="2800">
              <a:solidFill>
                <a:schemeClr val="dk1"/>
              </a:solidFill>
              <a:latin typeface="Calibri"/>
              <a:ea typeface="Calibri"/>
              <a:cs typeface="Calibri"/>
              <a:sym typeface="Calibri"/>
            </a:endParaRPr>
          </a:p>
        </p:txBody>
      </p:sp>
      <p:sp>
        <p:nvSpPr>
          <p:cNvPr id="640" name="Google Shape;640;p58"/>
          <p:cNvSpPr txBox="1"/>
          <p:nvPr/>
        </p:nvSpPr>
        <p:spPr>
          <a:xfrm>
            <a:off x="627037" y="1295400"/>
            <a:ext cx="5283300" cy="1652100"/>
          </a:xfrm>
          <a:prstGeom prst="rect">
            <a:avLst/>
          </a:prstGeom>
          <a:noFill/>
          <a:ln>
            <a:noFill/>
          </a:ln>
        </p:spPr>
        <p:txBody>
          <a:bodyPr anchorCtr="0" anchor="t" bIns="25600" lIns="51200" spcFirstLastPara="1" rIns="51200" wrap="square" tIns="25600">
            <a:noAutofit/>
          </a:bodyPr>
          <a:lstStyle/>
          <a:p>
            <a:pPr indent="-311150" lvl="0" marL="457200" rtl="0" algn="l">
              <a:spcBef>
                <a:spcPts val="0"/>
              </a:spcBef>
              <a:spcAft>
                <a:spcPts val="0"/>
              </a:spcAft>
              <a:buClr>
                <a:schemeClr val="dk1"/>
              </a:buClr>
              <a:buSzPts val="1300"/>
              <a:buChar char="•"/>
            </a:pPr>
            <a:r>
              <a:rPr lang="en-US" sz="1300">
                <a:solidFill>
                  <a:schemeClr val="dk1"/>
                </a:solidFill>
                <a:latin typeface="Calibri"/>
                <a:ea typeface="Calibri"/>
                <a:cs typeface="Calibri"/>
                <a:sym typeface="Calibri"/>
              </a:rPr>
              <a:t>Unified data governance tool set provides data dictionary, lineage and data cataloging.</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Built to provide end-users with a path to query business questions and find the data sources (reports, dashboards, notifications) that they can use to access the answer</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Includes user-extensions to add institutional knowledge</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Part of the ongoing data management practice</a:t>
            </a:r>
            <a:endParaRPr sz="1300">
              <a:solidFill>
                <a:schemeClr val="dk1"/>
              </a:solidFill>
              <a:latin typeface="Calibri"/>
              <a:ea typeface="Calibri"/>
              <a:cs typeface="Calibri"/>
              <a:sym typeface="Calibri"/>
            </a:endParaRPr>
          </a:p>
        </p:txBody>
      </p:sp>
      <p:sp>
        <p:nvSpPr>
          <p:cNvPr id="641" name="Google Shape;641;p58"/>
          <p:cNvSpPr/>
          <p:nvPr/>
        </p:nvSpPr>
        <p:spPr>
          <a:xfrm>
            <a:off x="0" y="3733800"/>
            <a:ext cx="12192000" cy="76200"/>
          </a:xfrm>
          <a:prstGeom prst="rect">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2" name="Google Shape;642;p58"/>
          <p:cNvSpPr/>
          <p:nvPr/>
        </p:nvSpPr>
        <p:spPr>
          <a:xfrm rot="10800000">
            <a:off x="2215513" y="3937099"/>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3" name="Google Shape;643;p58"/>
          <p:cNvSpPr/>
          <p:nvPr/>
        </p:nvSpPr>
        <p:spPr>
          <a:xfrm rot="10800000">
            <a:off x="5878926" y="3937100"/>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58"/>
          <p:cNvSpPr/>
          <p:nvPr/>
        </p:nvSpPr>
        <p:spPr>
          <a:xfrm rot="10800000">
            <a:off x="9536525" y="3937101"/>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45" name="Google Shape;645;p58"/>
          <p:cNvPicPr preferRelativeResize="0"/>
          <p:nvPr/>
        </p:nvPicPr>
        <p:blipFill rotWithShape="1">
          <a:blip r:embed="rId3">
            <a:alphaModFix/>
          </a:blip>
          <a:srcRect b="0" l="37953" r="0" t="0"/>
          <a:stretch/>
        </p:blipFill>
        <p:spPr>
          <a:xfrm>
            <a:off x="7799925" y="152400"/>
            <a:ext cx="2836824" cy="3429000"/>
          </a:xfrm>
          <a:prstGeom prst="rect">
            <a:avLst/>
          </a:prstGeom>
          <a:noFill/>
          <a:ln>
            <a:noFill/>
          </a:ln>
        </p:spPr>
      </p:pic>
      <p:sp>
        <p:nvSpPr>
          <p:cNvPr id="646" name="Google Shape;646;p58"/>
          <p:cNvSpPr txBox="1"/>
          <p:nvPr/>
        </p:nvSpPr>
        <p:spPr>
          <a:xfrm>
            <a:off x="8297825" y="4671950"/>
            <a:ext cx="3000000" cy="13479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Join the Data Management/Data Governance  community.</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Contact us about deployment</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Get involved in working group session</a:t>
            </a:r>
            <a:endParaRPr/>
          </a:p>
        </p:txBody>
      </p:sp>
    </p:spTree>
  </p:cSld>
  <p:clrMapOvr>
    <a:masterClrMapping/>
  </p:clrMapOvr>
  <p:transition spd="slow">
    <p:push/>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p59"/>
          <p:cNvPicPr preferRelativeResize="0"/>
          <p:nvPr/>
        </p:nvPicPr>
        <p:blipFill>
          <a:blip r:embed="rId3">
            <a:alphaModFix/>
          </a:blip>
          <a:stretch>
            <a:fillRect/>
          </a:stretch>
        </p:blipFill>
        <p:spPr>
          <a:xfrm>
            <a:off x="3586128" y="4019074"/>
            <a:ext cx="5019752" cy="963300"/>
          </a:xfrm>
          <a:prstGeom prst="rect">
            <a:avLst/>
          </a:prstGeom>
          <a:noFill/>
          <a:ln>
            <a:noFill/>
          </a:ln>
        </p:spPr>
      </p:pic>
      <p:pic>
        <p:nvPicPr>
          <p:cNvPr id="652" name="Google Shape;652;p59"/>
          <p:cNvPicPr preferRelativeResize="0"/>
          <p:nvPr/>
        </p:nvPicPr>
        <p:blipFill>
          <a:blip r:embed="rId4">
            <a:alphaModFix/>
          </a:blip>
          <a:stretch>
            <a:fillRect/>
          </a:stretch>
        </p:blipFill>
        <p:spPr>
          <a:xfrm>
            <a:off x="78767" y="1819568"/>
            <a:ext cx="4428698" cy="1967700"/>
          </a:xfrm>
          <a:prstGeom prst="rect">
            <a:avLst/>
          </a:prstGeom>
          <a:noFill/>
          <a:ln>
            <a:noFill/>
          </a:ln>
        </p:spPr>
      </p:pic>
      <p:sp>
        <p:nvSpPr>
          <p:cNvPr id="653" name="Google Shape;653;p59"/>
          <p:cNvSpPr txBox="1"/>
          <p:nvPr>
            <p:ph type="title"/>
          </p:nvPr>
        </p:nvSpPr>
        <p:spPr>
          <a:xfrm>
            <a:off x="415600" y="91033"/>
            <a:ext cx="11360700" cy="2024100"/>
          </a:xfrm>
          <a:prstGeom prst="rect">
            <a:avLst/>
          </a:prstGeom>
          <a:noFill/>
          <a:ln>
            <a:noFill/>
          </a:ln>
        </p:spPr>
        <p:txBody>
          <a:bodyPr anchorCtr="0" anchor="t" bIns="121900" lIns="121900" spcFirstLastPara="1" rIns="121900" wrap="square" tIns="121900">
            <a:noAutofit/>
          </a:bodyPr>
          <a:lstStyle/>
          <a:p>
            <a:pPr indent="0" lvl="0" marL="0" rtl="0" algn="ctr">
              <a:lnSpc>
                <a:spcPct val="100000"/>
              </a:lnSpc>
              <a:spcBef>
                <a:spcPts val="0"/>
              </a:spcBef>
              <a:spcAft>
                <a:spcPts val="0"/>
              </a:spcAft>
              <a:buSzPts val="3700"/>
              <a:buNone/>
            </a:pPr>
            <a:r>
              <a:rPr b="1" lang="en-US" sz="3600">
                <a:latin typeface="Century Gothic"/>
                <a:ea typeface="Century Gothic"/>
                <a:cs typeface="Century Gothic"/>
                <a:sym typeface="Century Gothic"/>
              </a:rPr>
              <a:t>Trend 3: Responsible Use of Institutional Data</a:t>
            </a:r>
            <a:endParaRPr b="1" sz="3600">
              <a:latin typeface="Century Gothic"/>
              <a:ea typeface="Century Gothic"/>
              <a:cs typeface="Century Gothic"/>
              <a:sym typeface="Century Gothic"/>
            </a:endParaRPr>
          </a:p>
          <a:p>
            <a:pPr indent="0" lvl="0" marL="0" rtl="0" algn="ctr">
              <a:lnSpc>
                <a:spcPct val="100000"/>
              </a:lnSpc>
              <a:spcBef>
                <a:spcPts val="0"/>
              </a:spcBef>
              <a:spcAft>
                <a:spcPts val="0"/>
              </a:spcAft>
              <a:buSzPts val="3700"/>
              <a:buNone/>
            </a:pPr>
            <a:r>
              <a:rPr lang="en-US" sz="3200">
                <a:latin typeface="Century Gothic"/>
                <a:ea typeface="Century Gothic"/>
                <a:cs typeface="Century Gothic"/>
                <a:sym typeface="Century Gothic"/>
              </a:rPr>
              <a:t>Suddenly, responsible data sharing matters to </a:t>
            </a:r>
            <a:r>
              <a:rPr b="1" lang="en-US" sz="3200">
                <a:latin typeface="Century Gothic"/>
                <a:ea typeface="Century Gothic"/>
                <a:cs typeface="Century Gothic"/>
                <a:sym typeface="Century Gothic"/>
              </a:rPr>
              <a:t>everyone</a:t>
            </a:r>
            <a:endParaRPr b="1" sz="3200">
              <a:latin typeface="Century Gothic"/>
              <a:ea typeface="Century Gothic"/>
              <a:cs typeface="Century Gothic"/>
              <a:sym typeface="Century Gothic"/>
            </a:endParaRPr>
          </a:p>
        </p:txBody>
      </p:sp>
      <p:pic>
        <p:nvPicPr>
          <p:cNvPr id="654" name="Google Shape;654;p59"/>
          <p:cNvPicPr preferRelativeResize="0"/>
          <p:nvPr/>
        </p:nvPicPr>
        <p:blipFill>
          <a:blip r:embed="rId5">
            <a:alphaModFix/>
          </a:blip>
          <a:stretch>
            <a:fillRect/>
          </a:stretch>
        </p:blipFill>
        <p:spPr>
          <a:xfrm>
            <a:off x="8241310" y="1819556"/>
            <a:ext cx="3651956" cy="763600"/>
          </a:xfrm>
          <a:prstGeom prst="rect">
            <a:avLst/>
          </a:prstGeom>
          <a:noFill/>
          <a:ln>
            <a:noFill/>
          </a:ln>
        </p:spPr>
      </p:pic>
      <p:pic>
        <p:nvPicPr>
          <p:cNvPr id="655" name="Google Shape;655;p59"/>
          <p:cNvPicPr preferRelativeResize="0"/>
          <p:nvPr/>
        </p:nvPicPr>
        <p:blipFill>
          <a:blip r:embed="rId6">
            <a:alphaModFix/>
          </a:blip>
          <a:stretch>
            <a:fillRect/>
          </a:stretch>
        </p:blipFill>
        <p:spPr>
          <a:xfrm rot="-1915922">
            <a:off x="-59100" y="3670796"/>
            <a:ext cx="5215594" cy="970868"/>
          </a:xfrm>
          <a:prstGeom prst="rect">
            <a:avLst/>
          </a:prstGeom>
          <a:noFill/>
          <a:ln>
            <a:noFill/>
          </a:ln>
        </p:spPr>
      </p:pic>
      <p:pic>
        <p:nvPicPr>
          <p:cNvPr id="656" name="Google Shape;656;p59"/>
          <p:cNvPicPr preferRelativeResize="0"/>
          <p:nvPr/>
        </p:nvPicPr>
        <p:blipFill>
          <a:blip r:embed="rId7">
            <a:alphaModFix/>
          </a:blip>
          <a:stretch>
            <a:fillRect/>
          </a:stretch>
        </p:blipFill>
        <p:spPr>
          <a:xfrm>
            <a:off x="5957068" y="5204407"/>
            <a:ext cx="3142237" cy="963301"/>
          </a:xfrm>
          <a:prstGeom prst="rect">
            <a:avLst/>
          </a:prstGeom>
          <a:noFill/>
          <a:ln>
            <a:noFill/>
          </a:ln>
        </p:spPr>
      </p:pic>
      <p:pic>
        <p:nvPicPr>
          <p:cNvPr id="657" name="Google Shape;657;p59"/>
          <p:cNvPicPr preferRelativeResize="0"/>
          <p:nvPr/>
        </p:nvPicPr>
        <p:blipFill>
          <a:blip r:embed="rId8">
            <a:alphaModFix/>
          </a:blip>
          <a:stretch>
            <a:fillRect/>
          </a:stretch>
        </p:blipFill>
        <p:spPr>
          <a:xfrm>
            <a:off x="5188601" y="2012033"/>
            <a:ext cx="2150932" cy="1094033"/>
          </a:xfrm>
          <a:prstGeom prst="rect">
            <a:avLst/>
          </a:prstGeom>
          <a:noFill/>
          <a:ln>
            <a:noFill/>
          </a:ln>
        </p:spPr>
      </p:pic>
      <p:pic>
        <p:nvPicPr>
          <p:cNvPr id="658" name="Google Shape;658;p59"/>
          <p:cNvPicPr preferRelativeResize="0"/>
          <p:nvPr/>
        </p:nvPicPr>
        <p:blipFill>
          <a:blip r:embed="rId9">
            <a:alphaModFix/>
          </a:blip>
          <a:stretch>
            <a:fillRect/>
          </a:stretch>
        </p:blipFill>
        <p:spPr>
          <a:xfrm rot="1408847">
            <a:off x="6537407" y="3294139"/>
            <a:ext cx="5587789" cy="149661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60"/>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pic>
        <p:nvPicPr>
          <p:cNvPr id="665" name="Google Shape;665;p60"/>
          <p:cNvPicPr preferRelativeResize="0"/>
          <p:nvPr/>
        </p:nvPicPr>
        <p:blipFill>
          <a:blip r:embed="rId3">
            <a:alphaModFix/>
          </a:blip>
          <a:stretch>
            <a:fillRect/>
          </a:stretch>
        </p:blipFill>
        <p:spPr>
          <a:xfrm>
            <a:off x="1278875" y="165875"/>
            <a:ext cx="9634261" cy="611034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61"/>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672" name="Google Shape;672;p61"/>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Regulations are out of sync with today’s complex digital landscape </a:t>
            </a:r>
            <a:endParaRPr sz="2400">
              <a:solidFill>
                <a:srgbClr val="666666"/>
              </a:solidFill>
            </a:endParaRPr>
          </a:p>
          <a:p>
            <a:pPr indent="0" lvl="0" marL="0" rtl="0" algn="l">
              <a:spcBef>
                <a:spcPts val="0"/>
              </a:spcBef>
              <a:spcAft>
                <a:spcPts val="0"/>
              </a:spcAft>
              <a:buNone/>
            </a:pPr>
            <a:r>
              <a:t/>
            </a:r>
            <a:endParaRPr sz="2400"/>
          </a:p>
        </p:txBody>
      </p:sp>
      <p:sp>
        <p:nvSpPr>
          <p:cNvPr id="673" name="Google Shape;673;p61"/>
          <p:cNvSpPr txBox="1"/>
          <p:nvPr>
            <p:ph idx="1" type="body"/>
          </p:nvPr>
        </p:nvSpPr>
        <p:spPr>
          <a:xfrm>
            <a:off x="380998" y="1194962"/>
            <a:ext cx="11318700" cy="4773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rgbClr val="002C43"/>
              </a:solidFill>
              <a:highlight>
                <a:srgbClr val="FFFFFF"/>
              </a:highlight>
            </a:endParaRPr>
          </a:p>
          <a:p>
            <a:pPr indent="0" lvl="0" marL="0" rtl="0" algn="l">
              <a:spcBef>
                <a:spcPts val="0"/>
              </a:spcBef>
              <a:spcAft>
                <a:spcPts val="0"/>
              </a:spcAft>
              <a:buNone/>
            </a:pPr>
            <a:r>
              <a:rPr lang="en-US" sz="2300">
                <a:solidFill>
                  <a:srgbClr val="002C43"/>
                </a:solidFill>
                <a:highlight>
                  <a:srgbClr val="FFFFFF"/>
                </a:highlight>
              </a:rPr>
              <a:t>“Yet colleges and universities inherit a long-standing obligation to hold student credentials information securely and into perpetuity. When the information is covered under government statute, this obligation has the force of law. Additionally, academic research increasingly requires shared access to data to enable verification or disconfirmation of findings for scientific progress. At present, the domains of edtech and learning analytics are without commonly shared routines for </a:t>
            </a:r>
            <a:r>
              <a:rPr b="1" lang="en-US" sz="2300">
                <a:solidFill>
                  <a:srgbClr val="002C43"/>
                </a:solidFill>
                <a:highlight>
                  <a:srgbClr val="FFFFFF"/>
                </a:highlight>
              </a:rPr>
              <a:t>adjudicating conflicts of interest in data use</a:t>
            </a:r>
            <a:r>
              <a:rPr lang="en-US" sz="2300">
                <a:solidFill>
                  <a:srgbClr val="002C43"/>
                </a:solidFill>
                <a:highlight>
                  <a:srgbClr val="FFFFFF"/>
                </a:highlight>
              </a:rPr>
              <a:t> for academic, commercial, and scientific purposes.“</a:t>
            </a:r>
            <a:endParaRPr sz="2300">
              <a:solidFill>
                <a:srgbClr val="002C43"/>
              </a:solidFill>
              <a:highlight>
                <a:srgbClr val="FFFFFF"/>
              </a:highlight>
            </a:endParaRPr>
          </a:p>
          <a:p>
            <a:pPr indent="0" lvl="0" marL="0" rtl="0" algn="l">
              <a:spcBef>
                <a:spcPts val="0"/>
              </a:spcBef>
              <a:spcAft>
                <a:spcPts val="0"/>
              </a:spcAft>
              <a:buNone/>
            </a:pPr>
            <a:r>
              <a:t/>
            </a:r>
            <a:endParaRPr sz="2300">
              <a:solidFill>
                <a:srgbClr val="002C43"/>
              </a:solidFill>
              <a:highlight>
                <a:srgbClr val="FFFFFF"/>
              </a:highlight>
            </a:endParaRPr>
          </a:p>
          <a:p>
            <a:pPr indent="0" lvl="0" marL="0" rtl="0" algn="l">
              <a:spcBef>
                <a:spcPts val="0"/>
              </a:spcBef>
              <a:spcAft>
                <a:spcPts val="0"/>
              </a:spcAft>
              <a:buNone/>
            </a:pPr>
            <a:r>
              <a:rPr lang="en-US" sz="2300">
                <a:solidFill>
                  <a:srgbClr val="002C43"/>
                </a:solidFill>
                <a:highlight>
                  <a:srgbClr val="FFFFFF"/>
                </a:highlight>
              </a:rPr>
              <a:t> -- Martin Kurzweil and Mitchell Stevens</a:t>
            </a:r>
            <a:endParaRPr sz="2300">
              <a:solidFill>
                <a:srgbClr val="002C43"/>
              </a:solidFill>
              <a:highlight>
                <a:srgbClr val="FFFFFF"/>
              </a:highlight>
            </a:endParaRPr>
          </a:p>
          <a:p>
            <a:pPr indent="0" lvl="0" marL="0" rtl="0" algn="l">
              <a:spcBef>
                <a:spcPts val="0"/>
              </a:spcBef>
              <a:spcAft>
                <a:spcPts val="0"/>
              </a:spcAft>
              <a:buNone/>
            </a:pPr>
            <a:r>
              <a:rPr lang="en-US" sz="2300">
                <a:solidFill>
                  <a:srgbClr val="002C43"/>
                </a:solidFill>
                <a:highlight>
                  <a:srgbClr val="FFFFFF"/>
                </a:highlight>
              </a:rPr>
              <a:t>(Setting the Table: Responsible Use of Data in Higher Education - 2018)</a:t>
            </a:r>
            <a:endParaRPr sz="1800">
              <a:solidFill>
                <a:srgbClr val="002C43"/>
              </a:solidFill>
              <a:highlight>
                <a:srgbClr val="FFFFFF"/>
              </a:high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62"/>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680" name="Google Shape;680;p62"/>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Regulations are out of sync with today’s complex digital landscape </a:t>
            </a:r>
            <a:endParaRPr sz="2400">
              <a:solidFill>
                <a:srgbClr val="666666"/>
              </a:solidFill>
            </a:endParaRPr>
          </a:p>
          <a:p>
            <a:pPr indent="0" lvl="0" marL="0" rtl="0" algn="l">
              <a:spcBef>
                <a:spcPts val="0"/>
              </a:spcBef>
              <a:spcAft>
                <a:spcPts val="0"/>
              </a:spcAft>
              <a:buNone/>
            </a:pPr>
            <a:r>
              <a:t/>
            </a:r>
            <a:endParaRPr/>
          </a:p>
        </p:txBody>
      </p:sp>
      <p:pic>
        <p:nvPicPr>
          <p:cNvPr id="681" name="Google Shape;681;p62"/>
          <p:cNvPicPr preferRelativeResize="0"/>
          <p:nvPr/>
        </p:nvPicPr>
        <p:blipFill>
          <a:blip r:embed="rId3">
            <a:alphaModFix/>
          </a:blip>
          <a:stretch>
            <a:fillRect/>
          </a:stretch>
        </p:blipFill>
        <p:spPr>
          <a:xfrm>
            <a:off x="0" y="2231895"/>
            <a:ext cx="7250200" cy="2214350"/>
          </a:xfrm>
          <a:prstGeom prst="rect">
            <a:avLst/>
          </a:prstGeom>
          <a:noFill/>
          <a:ln>
            <a:noFill/>
          </a:ln>
        </p:spPr>
      </p:pic>
      <p:pic>
        <p:nvPicPr>
          <p:cNvPr id="682" name="Google Shape;682;p62"/>
          <p:cNvPicPr preferRelativeResize="0"/>
          <p:nvPr/>
        </p:nvPicPr>
        <p:blipFill>
          <a:blip r:embed="rId4">
            <a:alphaModFix/>
          </a:blip>
          <a:stretch>
            <a:fillRect/>
          </a:stretch>
        </p:blipFill>
        <p:spPr>
          <a:xfrm>
            <a:off x="7062700" y="2231894"/>
            <a:ext cx="4637001" cy="260831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63"/>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689" name="Google Shape;689;p63"/>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Rapidly Renegotiating our Societal Contract Around Data</a:t>
            </a:r>
            <a:endParaRPr/>
          </a:p>
        </p:txBody>
      </p:sp>
      <p:pic>
        <p:nvPicPr>
          <p:cNvPr id="690" name="Google Shape;690;p63"/>
          <p:cNvPicPr preferRelativeResize="0"/>
          <p:nvPr/>
        </p:nvPicPr>
        <p:blipFill>
          <a:blip r:embed="rId3">
            <a:alphaModFix/>
          </a:blip>
          <a:stretch>
            <a:fillRect/>
          </a:stretch>
        </p:blipFill>
        <p:spPr>
          <a:xfrm>
            <a:off x="1526700" y="1502197"/>
            <a:ext cx="4091750" cy="4091750"/>
          </a:xfrm>
          <a:prstGeom prst="rect">
            <a:avLst/>
          </a:prstGeom>
          <a:noFill/>
          <a:ln>
            <a:noFill/>
          </a:ln>
        </p:spPr>
      </p:pic>
      <p:pic>
        <p:nvPicPr>
          <p:cNvPr id="691" name="Google Shape;691;p63"/>
          <p:cNvPicPr preferRelativeResize="0"/>
          <p:nvPr/>
        </p:nvPicPr>
        <p:blipFill>
          <a:blip r:embed="rId4">
            <a:alphaModFix/>
          </a:blip>
          <a:stretch>
            <a:fillRect/>
          </a:stretch>
        </p:blipFill>
        <p:spPr>
          <a:xfrm>
            <a:off x="6336674" y="1502210"/>
            <a:ext cx="4091750" cy="42371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9"/>
          <p:cNvSpPr txBox="1"/>
          <p:nvPr>
            <p:ph idx="12" type="sldNum"/>
          </p:nvPr>
        </p:nvSpPr>
        <p:spPr>
          <a:xfrm>
            <a:off x="8956429" y="6366510"/>
            <a:ext cx="2743200" cy="365100"/>
          </a:xfrm>
          <a:prstGeom prst="rect">
            <a:avLst/>
          </a:prstGeom>
        </p:spPr>
        <p:txBody>
          <a:bodyPr anchorCtr="0" anchor="ctr" bIns="60925" lIns="121900" spcFirstLastPara="1" rIns="121900" wrap="square" tIns="60925">
            <a:noAutofit/>
          </a:bodyPr>
          <a:lstStyle/>
          <a:p>
            <a:pPr indent="0" lvl="0" marL="0" rtl="0" algn="r">
              <a:spcBef>
                <a:spcPts val="0"/>
              </a:spcBef>
              <a:spcAft>
                <a:spcPts val="0"/>
              </a:spcAft>
              <a:buClr>
                <a:schemeClr val="accent4"/>
              </a:buClr>
              <a:buSzPts val="1300"/>
              <a:buFont typeface="Arial"/>
              <a:buNone/>
            </a:pPr>
            <a:fld id="{00000000-1234-1234-1234-123412341234}" type="slidenum">
              <a:rPr lang="en-US"/>
              <a:t>‹#›</a:t>
            </a:fld>
            <a:endParaRPr/>
          </a:p>
        </p:txBody>
      </p:sp>
      <p:sp>
        <p:nvSpPr>
          <p:cNvPr id="109" name="Google Shape;109;p19"/>
          <p:cNvSpPr txBox="1"/>
          <p:nvPr>
            <p:ph idx="1" type="body"/>
          </p:nvPr>
        </p:nvSpPr>
        <p:spPr>
          <a:xfrm>
            <a:off x="380999" y="1194961"/>
            <a:ext cx="11318700" cy="4773900"/>
          </a:xfrm>
          <a:prstGeom prst="rect">
            <a:avLst/>
          </a:prstGeom>
        </p:spPr>
        <p:txBody>
          <a:bodyPr anchorCtr="0" anchor="t" bIns="121900" lIns="121900" spcFirstLastPara="1" rIns="121900" wrap="square" tIns="121900">
            <a:noAutofit/>
          </a:bodyPr>
          <a:lstStyle/>
          <a:p>
            <a:pPr indent="-374650" lvl="0" marL="457200" rtl="0" algn="l">
              <a:spcBef>
                <a:spcPts val="500"/>
              </a:spcBef>
              <a:spcAft>
                <a:spcPts val="0"/>
              </a:spcAft>
              <a:buClr>
                <a:srgbClr val="434343"/>
              </a:buClr>
              <a:buSzPts val="2300"/>
              <a:buChar char="●"/>
            </a:pPr>
            <a:r>
              <a:rPr lang="en-US" sz="2200">
                <a:solidFill>
                  <a:srgbClr val="434343"/>
                </a:solidFill>
              </a:rPr>
              <a:t>Charles Ansell, COO, Community College System of New Hampshire</a:t>
            </a:r>
            <a:endParaRPr sz="2200">
              <a:solidFill>
                <a:srgbClr val="434343"/>
              </a:solidFill>
            </a:endParaRPr>
          </a:p>
          <a:p>
            <a:pPr indent="0" lvl="0" marL="457200" rtl="0" algn="l">
              <a:spcBef>
                <a:spcPts val="500"/>
              </a:spcBef>
              <a:spcAft>
                <a:spcPts val="0"/>
              </a:spcAft>
              <a:buNone/>
            </a:pPr>
            <a:r>
              <a:t/>
            </a:r>
            <a:endParaRPr sz="2200">
              <a:solidFill>
                <a:srgbClr val="434343"/>
              </a:solidFill>
            </a:endParaRPr>
          </a:p>
          <a:p>
            <a:pPr indent="-374650" lvl="0" marL="457200" rtl="0" algn="l">
              <a:spcBef>
                <a:spcPts val="500"/>
              </a:spcBef>
              <a:spcAft>
                <a:spcPts val="0"/>
              </a:spcAft>
              <a:buClr>
                <a:srgbClr val="434343"/>
              </a:buClr>
              <a:buSzPts val="2300"/>
              <a:buChar char="●"/>
            </a:pPr>
            <a:r>
              <a:rPr lang="en-US" sz="2200">
                <a:solidFill>
                  <a:srgbClr val="434343"/>
                </a:solidFill>
              </a:rPr>
              <a:t>Matt Gee, CEO, BrightHive</a:t>
            </a:r>
            <a:endParaRPr sz="2200">
              <a:solidFill>
                <a:srgbClr val="434343"/>
              </a:solidFill>
            </a:endParaRPr>
          </a:p>
          <a:p>
            <a:pPr indent="0" lvl="0" marL="457200" rtl="0" algn="l">
              <a:spcBef>
                <a:spcPts val="500"/>
              </a:spcBef>
              <a:spcAft>
                <a:spcPts val="0"/>
              </a:spcAft>
              <a:buNone/>
            </a:pPr>
            <a:r>
              <a:t/>
            </a:r>
            <a:endParaRPr sz="2200">
              <a:solidFill>
                <a:srgbClr val="434343"/>
              </a:solidFill>
            </a:endParaRPr>
          </a:p>
          <a:p>
            <a:pPr indent="-374650" lvl="0" marL="457200" rtl="0" algn="l">
              <a:spcBef>
                <a:spcPts val="500"/>
              </a:spcBef>
              <a:spcAft>
                <a:spcPts val="0"/>
              </a:spcAft>
              <a:buClr>
                <a:srgbClr val="434343"/>
              </a:buClr>
              <a:buSzPts val="2300"/>
              <a:buChar char="●"/>
            </a:pPr>
            <a:r>
              <a:rPr lang="en-US" sz="2200">
                <a:solidFill>
                  <a:srgbClr val="434343"/>
                </a:solidFill>
              </a:rPr>
              <a:t>Amon Horne, Deputy CTO &amp; Dir. of Strategic Initiatives, DXtera Institute</a:t>
            </a:r>
            <a:endParaRPr sz="2200">
              <a:solidFill>
                <a:srgbClr val="434343"/>
              </a:solidFill>
            </a:endParaRPr>
          </a:p>
          <a:p>
            <a:pPr indent="0" lvl="0" marL="457200" rtl="0" algn="l">
              <a:spcBef>
                <a:spcPts val="500"/>
              </a:spcBef>
              <a:spcAft>
                <a:spcPts val="0"/>
              </a:spcAft>
              <a:buNone/>
            </a:pPr>
            <a:r>
              <a:t/>
            </a:r>
            <a:endParaRPr sz="2200">
              <a:solidFill>
                <a:srgbClr val="434343"/>
              </a:solidFill>
            </a:endParaRPr>
          </a:p>
          <a:p>
            <a:pPr indent="-374650" lvl="0" marL="457200" rtl="0" algn="l">
              <a:spcBef>
                <a:spcPts val="500"/>
              </a:spcBef>
              <a:spcAft>
                <a:spcPts val="0"/>
              </a:spcAft>
              <a:buClr>
                <a:srgbClr val="434343"/>
              </a:buClr>
              <a:buSzPts val="2300"/>
              <a:buChar char="●"/>
            </a:pPr>
            <a:r>
              <a:rPr lang="en-US" sz="2200">
                <a:solidFill>
                  <a:srgbClr val="434343"/>
                </a:solidFill>
              </a:rPr>
              <a:t>Scott Thorne, Senior Architect, DXtera Institute</a:t>
            </a:r>
            <a:endParaRPr sz="2200">
              <a:solidFill>
                <a:srgbClr val="434343"/>
              </a:solidFill>
            </a:endParaRPr>
          </a:p>
          <a:p>
            <a:pPr indent="0" lvl="0" marL="457200" rtl="0" algn="l">
              <a:spcBef>
                <a:spcPts val="500"/>
              </a:spcBef>
              <a:spcAft>
                <a:spcPts val="0"/>
              </a:spcAft>
              <a:buNone/>
            </a:pPr>
            <a:r>
              <a:t/>
            </a:r>
            <a:endParaRPr sz="2200">
              <a:solidFill>
                <a:srgbClr val="434343"/>
              </a:solidFill>
            </a:endParaRPr>
          </a:p>
          <a:p>
            <a:pPr indent="-374650" lvl="0" marL="457200" rtl="0" algn="l">
              <a:spcBef>
                <a:spcPts val="500"/>
              </a:spcBef>
              <a:spcAft>
                <a:spcPts val="0"/>
              </a:spcAft>
              <a:buClr>
                <a:srgbClr val="434343"/>
              </a:buClr>
              <a:buSzPts val="2300"/>
              <a:buChar char="●"/>
            </a:pPr>
            <a:r>
              <a:rPr lang="en-US" sz="2200">
                <a:solidFill>
                  <a:srgbClr val="434343"/>
                </a:solidFill>
              </a:rPr>
              <a:t>Mary Weisse, Product Owner - Data Warehouse, DXtera Institute</a:t>
            </a:r>
            <a:endParaRPr sz="2200">
              <a:solidFill>
                <a:srgbClr val="434343"/>
              </a:solidFill>
            </a:endParaRPr>
          </a:p>
        </p:txBody>
      </p:sp>
      <p:sp>
        <p:nvSpPr>
          <p:cNvPr id="110" name="Google Shape;110;p19"/>
          <p:cNvSpPr txBox="1"/>
          <p:nvPr>
            <p:ph type="title"/>
          </p:nvPr>
        </p:nvSpPr>
        <p:spPr>
          <a:xfrm>
            <a:off x="380999" y="116156"/>
            <a:ext cx="15091500" cy="814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Today’s Presenters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64"/>
          <p:cNvSpPr txBox="1"/>
          <p:nvPr/>
        </p:nvSpPr>
        <p:spPr>
          <a:xfrm>
            <a:off x="293700" y="150850"/>
            <a:ext cx="9919200" cy="688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800">
                <a:solidFill>
                  <a:srgbClr val="999999"/>
                </a:solidFill>
                <a:latin typeface="Century Gothic"/>
                <a:ea typeface="Century Gothic"/>
                <a:cs typeface="Century Gothic"/>
                <a:sym typeface="Century Gothic"/>
              </a:rPr>
              <a:t>Issues &amp; Innovations</a:t>
            </a:r>
            <a:r>
              <a:rPr b="1" lang="en-US" sz="2800">
                <a:solidFill>
                  <a:srgbClr val="999999"/>
                </a:solidFill>
                <a:latin typeface="Century Gothic"/>
                <a:ea typeface="Century Gothic"/>
                <a:cs typeface="Century Gothic"/>
                <a:sym typeface="Century Gothic"/>
              </a:rPr>
              <a:t> in responsible data use pressure tested by COVID-19</a:t>
            </a:r>
            <a:endParaRPr b="1" sz="2800">
              <a:solidFill>
                <a:srgbClr val="999999"/>
              </a:solidFill>
              <a:latin typeface="Century Gothic"/>
              <a:ea typeface="Century Gothic"/>
              <a:cs typeface="Century Gothic"/>
              <a:sym typeface="Century Gothic"/>
            </a:endParaRPr>
          </a:p>
        </p:txBody>
      </p:sp>
      <p:sp>
        <p:nvSpPr>
          <p:cNvPr id="697" name="Google Shape;697;p64"/>
          <p:cNvSpPr txBox="1"/>
          <p:nvPr/>
        </p:nvSpPr>
        <p:spPr>
          <a:xfrm>
            <a:off x="449850" y="1397000"/>
            <a:ext cx="11742300" cy="46413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Clr>
                <a:srgbClr val="1F3864"/>
              </a:buClr>
              <a:buSzPts val="2000"/>
              <a:buFont typeface="Raleway"/>
              <a:buChar char="●"/>
            </a:pPr>
            <a:r>
              <a:rPr b="1" lang="en-US" sz="2000">
                <a:solidFill>
                  <a:srgbClr val="1F3864"/>
                </a:solidFill>
                <a:latin typeface="Raleway"/>
                <a:ea typeface="Raleway"/>
                <a:cs typeface="Raleway"/>
                <a:sym typeface="Raleway"/>
              </a:rPr>
              <a:t>Beyond compliance: </a:t>
            </a:r>
            <a:r>
              <a:rPr lang="en-US" sz="2000">
                <a:solidFill>
                  <a:srgbClr val="1F3864"/>
                </a:solidFill>
                <a:latin typeface="Raleway"/>
                <a:ea typeface="Raleway"/>
                <a:cs typeface="Raleway"/>
                <a:sym typeface="Raleway"/>
              </a:rPr>
              <a:t>baking in data ethics</a:t>
            </a:r>
            <a:endParaRPr sz="2000">
              <a:solidFill>
                <a:srgbClr val="1F3864"/>
              </a:solidFill>
              <a:latin typeface="Raleway"/>
              <a:ea typeface="Raleway"/>
              <a:cs typeface="Raleway"/>
              <a:sym typeface="Raleway"/>
            </a:endParaRPr>
          </a:p>
          <a:p>
            <a:pPr indent="-355600" lvl="0" marL="457200" rtl="0" algn="l">
              <a:lnSpc>
                <a:spcPct val="115000"/>
              </a:lnSpc>
              <a:spcBef>
                <a:spcPts val="0"/>
              </a:spcBef>
              <a:spcAft>
                <a:spcPts val="0"/>
              </a:spcAft>
              <a:buClr>
                <a:srgbClr val="1F3864"/>
              </a:buClr>
              <a:buSzPts val="2000"/>
              <a:buFont typeface="Raleway"/>
              <a:buChar char="●"/>
            </a:pPr>
            <a:r>
              <a:rPr b="1" lang="en-US" sz="2000">
                <a:solidFill>
                  <a:srgbClr val="1F3864"/>
                </a:solidFill>
                <a:latin typeface="Raleway"/>
                <a:ea typeface="Raleway"/>
                <a:cs typeface="Raleway"/>
                <a:sym typeface="Raleway"/>
              </a:rPr>
              <a:t>People are more important than tech: </a:t>
            </a:r>
            <a:r>
              <a:rPr lang="en-US" sz="2000">
                <a:solidFill>
                  <a:srgbClr val="1F3864"/>
                </a:solidFill>
                <a:latin typeface="Raleway"/>
                <a:ea typeface="Raleway"/>
                <a:cs typeface="Raleway"/>
                <a:sym typeface="Raleway"/>
              </a:rPr>
              <a:t>investing in emerging data roles</a:t>
            </a:r>
            <a:endParaRPr sz="2000">
              <a:solidFill>
                <a:srgbClr val="1F3864"/>
              </a:solidFill>
              <a:latin typeface="Raleway"/>
              <a:ea typeface="Raleway"/>
              <a:cs typeface="Raleway"/>
              <a:sym typeface="Raleway"/>
            </a:endParaRPr>
          </a:p>
          <a:p>
            <a:pPr indent="-355600" lvl="0" marL="457200" rtl="0" algn="l">
              <a:lnSpc>
                <a:spcPct val="115000"/>
              </a:lnSpc>
              <a:spcBef>
                <a:spcPts val="0"/>
              </a:spcBef>
              <a:spcAft>
                <a:spcPts val="0"/>
              </a:spcAft>
              <a:buClr>
                <a:srgbClr val="1F3864"/>
              </a:buClr>
              <a:buSzPts val="2000"/>
              <a:buFont typeface="Raleway"/>
              <a:buChar char="●"/>
            </a:pPr>
            <a:r>
              <a:rPr b="1" lang="en-US" sz="2000">
                <a:solidFill>
                  <a:srgbClr val="1F3864"/>
                </a:solidFill>
                <a:latin typeface="Raleway"/>
                <a:ea typeface="Raleway"/>
                <a:cs typeface="Raleway"/>
                <a:sym typeface="Raleway"/>
              </a:rPr>
              <a:t>Equity as a data integration issue</a:t>
            </a:r>
            <a:endParaRPr sz="2000">
              <a:solidFill>
                <a:srgbClr val="1F3864"/>
              </a:solidFill>
              <a:latin typeface="Raleway"/>
              <a:ea typeface="Raleway"/>
              <a:cs typeface="Raleway"/>
              <a:sym typeface="Raleway"/>
            </a:endParaRPr>
          </a:p>
          <a:p>
            <a:pPr indent="-355600" lvl="0" marL="457200" rtl="0" algn="l">
              <a:lnSpc>
                <a:spcPct val="115000"/>
              </a:lnSpc>
              <a:spcBef>
                <a:spcPts val="0"/>
              </a:spcBef>
              <a:spcAft>
                <a:spcPts val="0"/>
              </a:spcAft>
              <a:buClr>
                <a:srgbClr val="1F3864"/>
              </a:buClr>
              <a:buSzPts val="2000"/>
              <a:buFont typeface="Raleway"/>
              <a:buChar char="●"/>
            </a:pPr>
            <a:r>
              <a:rPr b="1" lang="en-US" sz="2000">
                <a:solidFill>
                  <a:srgbClr val="1F3864"/>
                </a:solidFill>
                <a:latin typeface="Raleway"/>
                <a:ea typeface="Raleway"/>
                <a:cs typeface="Raleway"/>
                <a:sym typeface="Raleway"/>
              </a:rPr>
              <a:t>Quantifying and weighing costs and benefits of data use</a:t>
            </a:r>
            <a:endParaRPr sz="2000">
              <a:solidFill>
                <a:srgbClr val="1F3864"/>
              </a:solidFill>
              <a:latin typeface="Raleway"/>
              <a:ea typeface="Raleway"/>
              <a:cs typeface="Raleway"/>
              <a:sym typeface="Raleway"/>
            </a:endParaRPr>
          </a:p>
          <a:p>
            <a:pPr indent="-355600" lvl="0" marL="457200" rtl="0" algn="l">
              <a:lnSpc>
                <a:spcPct val="115000"/>
              </a:lnSpc>
              <a:spcBef>
                <a:spcPts val="0"/>
              </a:spcBef>
              <a:spcAft>
                <a:spcPts val="0"/>
              </a:spcAft>
              <a:buClr>
                <a:srgbClr val="1F3864"/>
              </a:buClr>
              <a:buSzPts val="2000"/>
              <a:buFont typeface="Raleway"/>
              <a:buChar char="●"/>
            </a:pPr>
            <a:r>
              <a:rPr b="1" lang="en-US" sz="2000">
                <a:solidFill>
                  <a:srgbClr val="1F3864"/>
                </a:solidFill>
                <a:latin typeface="Raleway"/>
                <a:ea typeface="Raleway"/>
                <a:cs typeface="Raleway"/>
                <a:sym typeface="Raleway"/>
              </a:rPr>
              <a:t>Data reuse vs misuse vs missed use</a:t>
            </a:r>
            <a:r>
              <a:rPr lang="en-US" sz="2000">
                <a:solidFill>
                  <a:srgbClr val="1F3864"/>
                </a:solidFill>
                <a:latin typeface="Raleway"/>
                <a:ea typeface="Raleway"/>
                <a:cs typeface="Raleway"/>
                <a:sym typeface="Raleway"/>
              </a:rPr>
              <a:t> </a:t>
            </a:r>
            <a:endParaRPr sz="2000">
              <a:solidFill>
                <a:srgbClr val="1F3864"/>
              </a:solidFill>
              <a:latin typeface="Raleway"/>
              <a:ea typeface="Raleway"/>
              <a:cs typeface="Raleway"/>
              <a:sym typeface="Raleway"/>
            </a:endParaRPr>
          </a:p>
          <a:p>
            <a:pPr indent="-355600" lvl="0" marL="457200" rtl="0" algn="l">
              <a:lnSpc>
                <a:spcPct val="115000"/>
              </a:lnSpc>
              <a:spcBef>
                <a:spcPts val="0"/>
              </a:spcBef>
              <a:spcAft>
                <a:spcPts val="0"/>
              </a:spcAft>
              <a:buClr>
                <a:srgbClr val="1F3864"/>
              </a:buClr>
              <a:buSzPts val="2000"/>
              <a:buFont typeface="Raleway"/>
              <a:buChar char="●"/>
            </a:pPr>
            <a:r>
              <a:rPr b="1" lang="en-US" sz="2000">
                <a:solidFill>
                  <a:srgbClr val="1F3864"/>
                </a:solidFill>
                <a:latin typeface="Raleway"/>
                <a:ea typeface="Raleway"/>
                <a:cs typeface="Raleway"/>
                <a:sym typeface="Raleway"/>
              </a:rPr>
              <a:t>Juggling tradeoffs in protocols</a:t>
            </a:r>
            <a:r>
              <a:rPr lang="en-US" sz="2000">
                <a:solidFill>
                  <a:srgbClr val="1F3864"/>
                </a:solidFill>
                <a:latin typeface="Raleway"/>
                <a:ea typeface="Raleway"/>
                <a:cs typeface="Raleway"/>
                <a:sym typeface="Raleway"/>
              </a:rPr>
              <a:t> </a:t>
            </a:r>
            <a:endParaRPr sz="2000">
              <a:solidFill>
                <a:srgbClr val="1F3864"/>
              </a:solidFill>
              <a:latin typeface="Raleway"/>
              <a:ea typeface="Raleway"/>
              <a:cs typeface="Raleway"/>
              <a:sym typeface="Raleway"/>
            </a:endParaRPr>
          </a:p>
          <a:p>
            <a:pPr indent="-355600" lvl="0" marL="457200" rtl="0" algn="l">
              <a:lnSpc>
                <a:spcPct val="115000"/>
              </a:lnSpc>
              <a:spcBef>
                <a:spcPts val="0"/>
              </a:spcBef>
              <a:spcAft>
                <a:spcPts val="0"/>
              </a:spcAft>
              <a:buClr>
                <a:srgbClr val="1F3864"/>
              </a:buClr>
              <a:buSzPts val="2000"/>
              <a:buFont typeface="Raleway"/>
              <a:buChar char="●"/>
            </a:pPr>
            <a:r>
              <a:rPr b="1" lang="en-US" sz="2000">
                <a:solidFill>
                  <a:srgbClr val="1F3864"/>
                </a:solidFill>
                <a:latin typeface="Raleway"/>
                <a:ea typeface="Raleway"/>
                <a:cs typeface="Raleway"/>
                <a:sym typeface="Raleway"/>
              </a:rPr>
              <a:t>Flash-in-the-pan tech-only responses</a:t>
            </a:r>
            <a:r>
              <a:rPr lang="en-US" sz="2000">
                <a:solidFill>
                  <a:srgbClr val="1F3864"/>
                </a:solidFill>
                <a:latin typeface="Raleway"/>
                <a:ea typeface="Raleway"/>
                <a:cs typeface="Raleway"/>
                <a:sym typeface="Raleway"/>
              </a:rPr>
              <a:t> </a:t>
            </a:r>
            <a:r>
              <a:rPr b="1" lang="en-US" sz="2000">
                <a:solidFill>
                  <a:srgbClr val="1F3864"/>
                </a:solidFill>
                <a:latin typeface="Raleway"/>
                <a:ea typeface="Raleway"/>
                <a:cs typeface="Raleway"/>
                <a:sym typeface="Raleway"/>
              </a:rPr>
              <a:t>vs. long-term solutions, redesign, and modernization</a:t>
            </a:r>
            <a:endParaRPr b="1" sz="1600">
              <a:solidFill>
                <a:srgbClr val="1F3864"/>
              </a:solidFill>
            </a:endParaRPr>
          </a:p>
          <a:p>
            <a:pPr indent="-355600" lvl="0" marL="457200" rtl="0" algn="l">
              <a:lnSpc>
                <a:spcPct val="115000"/>
              </a:lnSpc>
              <a:spcBef>
                <a:spcPts val="0"/>
              </a:spcBef>
              <a:spcAft>
                <a:spcPts val="0"/>
              </a:spcAft>
              <a:buClr>
                <a:srgbClr val="1F3864"/>
              </a:buClr>
              <a:buSzPts val="2000"/>
              <a:buFont typeface="Raleway"/>
              <a:buChar char="●"/>
            </a:pPr>
            <a:r>
              <a:rPr b="1" lang="en-US" sz="2000">
                <a:solidFill>
                  <a:srgbClr val="1F3864"/>
                </a:solidFill>
                <a:latin typeface="Raleway"/>
                <a:ea typeface="Raleway"/>
                <a:cs typeface="Raleway"/>
                <a:sym typeface="Raleway"/>
              </a:rPr>
              <a:t>Rethinking consent</a:t>
            </a:r>
            <a:endParaRPr sz="2000">
              <a:solidFill>
                <a:srgbClr val="1F3864"/>
              </a:solidFill>
              <a:latin typeface="Raleway"/>
              <a:ea typeface="Raleway"/>
              <a:cs typeface="Raleway"/>
              <a:sym typeface="Raleway"/>
            </a:endParaRPr>
          </a:p>
          <a:p>
            <a:pPr indent="-355600" lvl="0" marL="457200" rtl="0" algn="l">
              <a:lnSpc>
                <a:spcPct val="115000"/>
              </a:lnSpc>
              <a:spcBef>
                <a:spcPts val="0"/>
              </a:spcBef>
              <a:spcAft>
                <a:spcPts val="0"/>
              </a:spcAft>
              <a:buClr>
                <a:srgbClr val="1F3864"/>
              </a:buClr>
              <a:buSzPts val="2000"/>
              <a:buFont typeface="Raleway"/>
              <a:buChar char="●"/>
            </a:pPr>
            <a:r>
              <a:rPr b="1" lang="en-US" sz="2000">
                <a:solidFill>
                  <a:srgbClr val="1F3864"/>
                </a:solidFill>
                <a:latin typeface="Raleway"/>
                <a:ea typeface="Raleway"/>
                <a:cs typeface="Raleway"/>
                <a:sym typeface="Raleway"/>
              </a:rPr>
              <a:t>Rethinking identity</a:t>
            </a:r>
            <a:r>
              <a:rPr lang="en-US" sz="2000">
                <a:solidFill>
                  <a:srgbClr val="1F3864"/>
                </a:solidFill>
                <a:latin typeface="Raleway"/>
                <a:ea typeface="Raleway"/>
                <a:cs typeface="Raleway"/>
                <a:sym typeface="Raleway"/>
              </a:rPr>
              <a:t> </a:t>
            </a:r>
            <a:endParaRPr sz="2000">
              <a:solidFill>
                <a:srgbClr val="1F3864"/>
              </a:solidFill>
              <a:latin typeface="Raleway"/>
              <a:ea typeface="Raleway"/>
              <a:cs typeface="Raleway"/>
              <a:sym typeface="Raleway"/>
            </a:endParaRPr>
          </a:p>
          <a:p>
            <a:pPr indent="-355600" lvl="0" marL="457200" rtl="0" algn="l">
              <a:lnSpc>
                <a:spcPct val="115000"/>
              </a:lnSpc>
              <a:spcBef>
                <a:spcPts val="0"/>
              </a:spcBef>
              <a:spcAft>
                <a:spcPts val="0"/>
              </a:spcAft>
              <a:buClr>
                <a:srgbClr val="1F3864"/>
              </a:buClr>
              <a:buSzPts val="2000"/>
              <a:buFont typeface="Raleway"/>
              <a:buChar char="●"/>
            </a:pPr>
            <a:r>
              <a:rPr b="1" lang="en-US" sz="2000">
                <a:solidFill>
                  <a:srgbClr val="1F3864"/>
                </a:solidFill>
                <a:latin typeface="Raleway"/>
                <a:ea typeface="Raleway"/>
                <a:cs typeface="Raleway"/>
                <a:sym typeface="Raleway"/>
              </a:rPr>
              <a:t>Rethinking trust</a:t>
            </a:r>
            <a:r>
              <a:rPr lang="en-US" sz="2000">
                <a:solidFill>
                  <a:srgbClr val="1F3864"/>
                </a:solidFill>
                <a:latin typeface="Raleway"/>
                <a:ea typeface="Raleway"/>
                <a:cs typeface="Raleway"/>
                <a:sym typeface="Raleway"/>
              </a:rPr>
              <a:t> </a:t>
            </a:r>
            <a:endParaRPr sz="2000">
              <a:solidFill>
                <a:srgbClr val="1F3864"/>
              </a:solidFill>
              <a:latin typeface="Raleway"/>
              <a:ea typeface="Raleway"/>
              <a:cs typeface="Raleway"/>
              <a:sym typeface="Raleway"/>
            </a:endParaRPr>
          </a:p>
          <a:p>
            <a:pPr indent="-355600" lvl="0" marL="457200" rtl="0" algn="l">
              <a:lnSpc>
                <a:spcPct val="115000"/>
              </a:lnSpc>
              <a:spcBef>
                <a:spcPts val="0"/>
              </a:spcBef>
              <a:spcAft>
                <a:spcPts val="0"/>
              </a:spcAft>
              <a:buClr>
                <a:srgbClr val="1F3864"/>
              </a:buClr>
              <a:buSzPts val="2000"/>
              <a:buFont typeface="Raleway"/>
              <a:buChar char="●"/>
            </a:pPr>
            <a:r>
              <a:rPr b="1" lang="en-US" sz="2000">
                <a:solidFill>
                  <a:srgbClr val="1F3864"/>
                </a:solidFill>
                <a:latin typeface="Raleway"/>
                <a:ea typeface="Raleway"/>
                <a:cs typeface="Raleway"/>
                <a:sym typeface="Raleway"/>
              </a:rPr>
              <a:t>Rethinking student control, participation and inclusive governance</a:t>
            </a:r>
            <a:endParaRPr sz="2000">
              <a:solidFill>
                <a:srgbClr val="1F3864"/>
              </a:solidFill>
              <a:latin typeface="Raleway"/>
              <a:ea typeface="Raleway"/>
              <a:cs typeface="Raleway"/>
              <a:sym typeface="Raleway"/>
            </a:endParaRPr>
          </a:p>
          <a:p>
            <a:pPr indent="0" lvl="0" marL="0" rtl="0" algn="l">
              <a:lnSpc>
                <a:spcPct val="115000"/>
              </a:lnSpc>
              <a:spcBef>
                <a:spcPts val="0"/>
              </a:spcBef>
              <a:spcAft>
                <a:spcPts val="0"/>
              </a:spcAft>
              <a:buNone/>
            </a:pPr>
            <a:r>
              <a:t/>
            </a:r>
            <a:endParaRPr sz="2000">
              <a:latin typeface="Raleway"/>
              <a:ea typeface="Raleway"/>
              <a:cs typeface="Raleway"/>
              <a:sym typeface="Raleway"/>
            </a:endParaRPr>
          </a:p>
          <a:p>
            <a:pPr indent="0" lvl="0" marL="0" rtl="0" algn="l">
              <a:lnSpc>
                <a:spcPct val="115000"/>
              </a:lnSpc>
              <a:spcBef>
                <a:spcPts val="0"/>
              </a:spcBef>
              <a:spcAft>
                <a:spcPts val="0"/>
              </a:spcAft>
              <a:buNone/>
            </a:pPr>
            <a:r>
              <a:t/>
            </a:r>
            <a:endParaRPr sz="2000">
              <a:solidFill>
                <a:schemeClr val="dk1"/>
              </a:solidFill>
              <a:latin typeface="Raleway"/>
              <a:ea typeface="Raleway"/>
              <a:cs typeface="Raleway"/>
              <a:sym typeface="Raleway"/>
            </a:endParaRPr>
          </a:p>
          <a:p>
            <a:pPr indent="0" lvl="0" marL="0" rtl="0" algn="l">
              <a:lnSpc>
                <a:spcPct val="137931"/>
              </a:lnSpc>
              <a:spcBef>
                <a:spcPts val="0"/>
              </a:spcBef>
              <a:spcAft>
                <a:spcPts val="0"/>
              </a:spcAft>
              <a:buNone/>
            </a:pPr>
            <a:r>
              <a:t/>
            </a:r>
            <a:endParaRPr>
              <a:solidFill>
                <a:schemeClr val="dk1"/>
              </a:solidFill>
              <a:latin typeface="Century Gothic"/>
              <a:ea typeface="Century Gothic"/>
              <a:cs typeface="Century Gothic"/>
              <a:sym typeface="Century Gothic"/>
            </a:endParaRPr>
          </a:p>
          <a:p>
            <a:pPr indent="0" lvl="0" marL="0" rtl="0" algn="l">
              <a:lnSpc>
                <a:spcPct val="137931"/>
              </a:lnSpc>
              <a:spcBef>
                <a:spcPts val="0"/>
              </a:spcBef>
              <a:spcAft>
                <a:spcPts val="0"/>
              </a:spcAft>
              <a:buNone/>
            </a:pPr>
            <a:r>
              <a:t/>
            </a:r>
            <a:endParaRPr>
              <a:solidFill>
                <a:schemeClr val="dk1"/>
              </a:solidFill>
              <a:latin typeface="Century Gothic"/>
              <a:ea typeface="Century Gothic"/>
              <a:cs typeface="Century Gothic"/>
              <a:sym typeface="Century Gothic"/>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65"/>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04" name="Google Shape;704;p65"/>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Trend 3: Responsible Use of Institutional Data</a:t>
            </a:r>
            <a:endParaRPr/>
          </a:p>
        </p:txBody>
      </p:sp>
      <p:sp>
        <p:nvSpPr>
          <p:cNvPr id="705" name="Google Shape;705;p65"/>
          <p:cNvSpPr txBox="1"/>
          <p:nvPr>
            <p:ph idx="1" type="body"/>
          </p:nvPr>
        </p:nvSpPr>
        <p:spPr>
          <a:xfrm>
            <a:off x="380998" y="1194962"/>
            <a:ext cx="11318700" cy="477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000000"/>
                </a:solidFill>
              </a:rPr>
              <a:t>Recommendations for responsible data usage:</a:t>
            </a:r>
            <a:endParaRPr sz="2400">
              <a:solidFill>
                <a:srgbClr val="000000"/>
              </a:solidFill>
            </a:endParaRPr>
          </a:p>
          <a:p>
            <a:pPr indent="0" lvl="0" marL="0" rtl="0" algn="l">
              <a:spcBef>
                <a:spcPts val="0"/>
              </a:spcBef>
              <a:spcAft>
                <a:spcPts val="0"/>
              </a:spcAft>
              <a:buNone/>
            </a:pPr>
            <a:r>
              <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Have express data usage policies (don’t share spreadsheets).</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Data access and usage policies are documented.</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Student data is primarily for the use of the institution in achieving its educational goals.</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Data should not shared with third-parties unless it expressly supports the above and you have an express data usage policy with the third-party.</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Hosted data solutions require legal contracts with the third-party </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Express data retention and separation rules with third-parties.</a:t>
            </a:r>
            <a:endParaRPr sz="2400">
              <a:solidFill>
                <a:srgbClr val="000000"/>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p66"/>
          <p:cNvSpPr/>
          <p:nvPr/>
        </p:nvSpPr>
        <p:spPr>
          <a:xfrm>
            <a:off x="0" y="0"/>
            <a:ext cx="6350100" cy="3733800"/>
          </a:xfrm>
          <a:prstGeom prst="rect">
            <a:avLst/>
          </a:prstGeom>
          <a:solidFill>
            <a:srgbClr val="CFE2F3"/>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1" name="Google Shape;711;p66"/>
          <p:cNvSpPr txBox="1"/>
          <p:nvPr/>
        </p:nvSpPr>
        <p:spPr>
          <a:xfrm>
            <a:off x="971013" y="4343398"/>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Current Status</a:t>
            </a:r>
            <a:endParaRPr b="1" sz="1600">
              <a:solidFill>
                <a:schemeClr val="dk1"/>
              </a:solidFill>
              <a:latin typeface="Calibri"/>
              <a:ea typeface="Calibri"/>
              <a:cs typeface="Calibri"/>
              <a:sym typeface="Calibri"/>
            </a:endParaRPr>
          </a:p>
        </p:txBody>
      </p:sp>
      <p:sp>
        <p:nvSpPr>
          <p:cNvPr id="712" name="Google Shape;712;p66"/>
          <p:cNvSpPr txBox="1"/>
          <p:nvPr/>
        </p:nvSpPr>
        <p:spPr>
          <a:xfrm>
            <a:off x="971013" y="4671953"/>
            <a:ext cx="2895600" cy="1652100"/>
          </a:xfrm>
          <a:prstGeom prst="rect">
            <a:avLst/>
          </a:prstGeom>
          <a:noFill/>
          <a:ln>
            <a:noFill/>
          </a:ln>
        </p:spPr>
        <p:txBody>
          <a:bodyPr anchorCtr="0" anchor="t" bIns="25600" lIns="51200" spcFirstLastPara="1" rIns="51200" wrap="square" tIns="25600">
            <a:noAutofit/>
          </a:bodyPr>
          <a:lstStyle/>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Reference implementation front-end is available as part of the Data Hub/Data Warehouse context.</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Upcoming UI enhancements and re-design.</a:t>
            </a:r>
            <a:endParaRPr sz="1300">
              <a:solidFill>
                <a:schemeClr val="dk1"/>
              </a:solidFill>
              <a:latin typeface="Calibri"/>
              <a:ea typeface="Calibri"/>
              <a:cs typeface="Calibri"/>
              <a:sym typeface="Calibri"/>
            </a:endParaRPr>
          </a:p>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Extending Authorizations to other tools in the Dxtera catalog</a:t>
            </a:r>
            <a:endParaRPr sz="1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13" name="Google Shape;713;p66"/>
          <p:cNvSpPr txBox="1"/>
          <p:nvPr/>
        </p:nvSpPr>
        <p:spPr>
          <a:xfrm>
            <a:off x="4633349" y="4343400"/>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Who has access</a:t>
            </a:r>
            <a:endParaRPr b="1" sz="1600">
              <a:solidFill>
                <a:schemeClr val="dk1"/>
              </a:solidFill>
              <a:latin typeface="Calibri"/>
              <a:ea typeface="Calibri"/>
              <a:cs typeface="Calibri"/>
              <a:sym typeface="Calibri"/>
            </a:endParaRPr>
          </a:p>
        </p:txBody>
      </p:sp>
      <p:sp>
        <p:nvSpPr>
          <p:cNvPr id="714" name="Google Shape;714;p66"/>
          <p:cNvSpPr txBox="1"/>
          <p:nvPr/>
        </p:nvSpPr>
        <p:spPr>
          <a:xfrm>
            <a:off x="4356650" y="4596300"/>
            <a:ext cx="3170400" cy="1052100"/>
          </a:xfrm>
          <a:prstGeom prst="rect">
            <a:avLst/>
          </a:prstGeom>
          <a:noFill/>
          <a:ln>
            <a:noFill/>
          </a:ln>
        </p:spPr>
        <p:txBody>
          <a:bodyPr anchorCtr="0" anchor="t" bIns="25600" lIns="51200" spcFirstLastPara="1" rIns="51200" wrap="square" tIns="25600">
            <a:noAutofit/>
          </a:bodyPr>
          <a:lstStyle/>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Part of the warehouse admin deployment package (for members who are deploying/accessing the warehouse).</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Documentation available online and available to the Data Warehouse Community members</a:t>
            </a:r>
            <a:endParaRPr sz="1300">
              <a:solidFill>
                <a:schemeClr val="dk1"/>
              </a:solidFill>
              <a:latin typeface="Calibri"/>
              <a:ea typeface="Calibri"/>
              <a:cs typeface="Calibri"/>
              <a:sym typeface="Calibri"/>
            </a:endParaRPr>
          </a:p>
        </p:txBody>
      </p:sp>
      <p:sp>
        <p:nvSpPr>
          <p:cNvPr id="715" name="Google Shape;715;p66"/>
          <p:cNvSpPr txBox="1"/>
          <p:nvPr/>
        </p:nvSpPr>
        <p:spPr>
          <a:xfrm>
            <a:off x="8292024" y="4343396"/>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How can I get involved</a:t>
            </a:r>
            <a:endParaRPr b="1" sz="1600">
              <a:solidFill>
                <a:schemeClr val="dk1"/>
              </a:solidFill>
              <a:latin typeface="Calibri"/>
              <a:ea typeface="Calibri"/>
              <a:cs typeface="Calibri"/>
              <a:sym typeface="Calibri"/>
            </a:endParaRPr>
          </a:p>
        </p:txBody>
      </p:sp>
      <p:sp>
        <p:nvSpPr>
          <p:cNvPr id="716" name="Google Shape;716;p66"/>
          <p:cNvSpPr txBox="1"/>
          <p:nvPr/>
        </p:nvSpPr>
        <p:spPr>
          <a:xfrm>
            <a:off x="8292026" y="4665167"/>
            <a:ext cx="2895600" cy="1251900"/>
          </a:xfrm>
          <a:prstGeom prst="rect">
            <a:avLst/>
          </a:prstGeom>
          <a:noFill/>
          <a:ln>
            <a:noFill/>
          </a:ln>
        </p:spPr>
        <p:txBody>
          <a:bodyPr anchorCtr="0" anchor="t" bIns="25600" lIns="51200" spcFirstLastPara="1" rIns="51200" wrap="square" tIns="25600">
            <a:noAutofit/>
          </a:bodyPr>
          <a:lstStyle/>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Join the DW community.</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Contact us about deployment</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Get involved in the Authorizations POC.</a:t>
            </a:r>
            <a:endParaRPr sz="1300">
              <a:solidFill>
                <a:schemeClr val="dk1"/>
              </a:solidFill>
              <a:latin typeface="Calibri"/>
              <a:ea typeface="Calibri"/>
              <a:cs typeface="Calibri"/>
              <a:sym typeface="Calibri"/>
            </a:endParaRPr>
          </a:p>
        </p:txBody>
      </p:sp>
      <p:sp>
        <p:nvSpPr>
          <p:cNvPr id="717" name="Google Shape;717;p66"/>
          <p:cNvSpPr txBox="1"/>
          <p:nvPr/>
        </p:nvSpPr>
        <p:spPr>
          <a:xfrm>
            <a:off x="812800" y="303475"/>
            <a:ext cx="5120700" cy="913500"/>
          </a:xfrm>
          <a:prstGeom prst="rect">
            <a:avLst/>
          </a:prstGeom>
          <a:noFill/>
          <a:ln>
            <a:noFill/>
          </a:ln>
        </p:spPr>
        <p:txBody>
          <a:bodyPr anchorCtr="0" anchor="t" bIns="25600" lIns="51200" spcFirstLastPara="1" rIns="51200" wrap="square" tIns="256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AUTHORIZATION MANAGEMENT</a:t>
            </a:r>
            <a:endParaRPr sz="2800">
              <a:solidFill>
                <a:schemeClr val="dk1"/>
              </a:solidFill>
              <a:latin typeface="Calibri"/>
              <a:ea typeface="Calibri"/>
              <a:cs typeface="Calibri"/>
              <a:sym typeface="Calibri"/>
            </a:endParaRPr>
          </a:p>
        </p:txBody>
      </p:sp>
      <p:sp>
        <p:nvSpPr>
          <p:cNvPr id="718" name="Google Shape;718;p66"/>
          <p:cNvSpPr txBox="1"/>
          <p:nvPr/>
        </p:nvSpPr>
        <p:spPr>
          <a:xfrm>
            <a:off x="627037" y="1295400"/>
            <a:ext cx="5283300" cy="1652100"/>
          </a:xfrm>
          <a:prstGeom prst="rect">
            <a:avLst/>
          </a:prstGeom>
          <a:noFill/>
          <a:ln>
            <a:noFill/>
          </a:ln>
        </p:spPr>
        <p:txBody>
          <a:bodyPr anchorCtr="0" anchor="t" bIns="25600" lIns="51200" spcFirstLastPara="1" rIns="51200" wrap="square" tIns="25600">
            <a:noAutofit/>
          </a:bodyPr>
          <a:lstStyle/>
          <a:p>
            <a:pPr indent="-285750" lvl="0" marL="285750" marR="0" rtl="0" algn="l">
              <a:spcBef>
                <a:spcPts val="0"/>
              </a:spcBef>
              <a:spcAft>
                <a:spcPts val="0"/>
              </a:spcAft>
              <a:buClr>
                <a:schemeClr val="dk1"/>
              </a:buClr>
              <a:buSzPts val="1300"/>
              <a:buFont typeface="Arial"/>
              <a:buChar char="•"/>
            </a:pPr>
            <a:r>
              <a:rPr lang="en-US" sz="1300">
                <a:solidFill>
                  <a:schemeClr val="dk1"/>
                </a:solidFill>
                <a:latin typeface="Calibri"/>
                <a:ea typeface="Calibri"/>
                <a:cs typeface="Calibri"/>
                <a:sym typeface="Calibri"/>
              </a:rPr>
              <a:t>Business oriented authorizations designed to capture your business decisions about access.</a:t>
            </a:r>
            <a:endParaRPr sz="13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300"/>
              <a:buFont typeface="Arial"/>
              <a:buChar char="•"/>
            </a:pPr>
            <a:r>
              <a:rPr lang="en-US" sz="1300">
                <a:solidFill>
                  <a:schemeClr val="dk1"/>
                </a:solidFill>
                <a:latin typeface="Calibri"/>
                <a:ea typeface="Calibri"/>
                <a:cs typeface="Calibri"/>
                <a:sym typeface="Calibri"/>
              </a:rPr>
              <a:t>Constructed as english language sentences.</a:t>
            </a:r>
            <a:endParaRPr sz="13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300"/>
              <a:buFont typeface="Arial"/>
              <a:buChar char="•"/>
            </a:pPr>
            <a:r>
              <a:rPr lang="en-US" sz="1300">
                <a:solidFill>
                  <a:schemeClr val="dk1"/>
                </a:solidFill>
                <a:latin typeface="Calibri"/>
                <a:ea typeface="Calibri"/>
                <a:cs typeface="Calibri"/>
                <a:sym typeface="Calibri"/>
              </a:rPr>
              <a:t>Tools for managing access to DXtera solutions</a:t>
            </a:r>
            <a:endParaRPr sz="13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Can import authorizations from external sources</a:t>
            </a:r>
            <a:endParaRPr sz="13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Can also be used as primary tools for authorizations</a:t>
            </a:r>
            <a:endParaRPr sz="1300">
              <a:solidFill>
                <a:schemeClr val="dk1"/>
              </a:solidFill>
              <a:latin typeface="Calibri"/>
              <a:ea typeface="Calibri"/>
              <a:cs typeface="Calibri"/>
              <a:sym typeface="Calibri"/>
            </a:endParaRPr>
          </a:p>
        </p:txBody>
      </p:sp>
      <p:sp>
        <p:nvSpPr>
          <p:cNvPr id="719" name="Google Shape;719;p66"/>
          <p:cNvSpPr/>
          <p:nvPr/>
        </p:nvSpPr>
        <p:spPr>
          <a:xfrm>
            <a:off x="0" y="3733800"/>
            <a:ext cx="12192000" cy="76200"/>
          </a:xfrm>
          <a:prstGeom prst="rect">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0" name="Google Shape;720;p66"/>
          <p:cNvSpPr/>
          <p:nvPr/>
        </p:nvSpPr>
        <p:spPr>
          <a:xfrm rot="10800000">
            <a:off x="2215513" y="3937099"/>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1" name="Google Shape;721;p66"/>
          <p:cNvSpPr/>
          <p:nvPr/>
        </p:nvSpPr>
        <p:spPr>
          <a:xfrm rot="10800000">
            <a:off x="5878926" y="3937100"/>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2" name="Google Shape;722;p66"/>
          <p:cNvSpPr/>
          <p:nvPr/>
        </p:nvSpPr>
        <p:spPr>
          <a:xfrm rot="10800000">
            <a:off x="9536525" y="3937101"/>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23" name="Google Shape;723;p66"/>
          <p:cNvPicPr preferRelativeResize="0"/>
          <p:nvPr/>
        </p:nvPicPr>
        <p:blipFill>
          <a:blip r:embed="rId3">
            <a:alphaModFix/>
          </a:blip>
          <a:stretch>
            <a:fillRect/>
          </a:stretch>
        </p:blipFill>
        <p:spPr>
          <a:xfrm>
            <a:off x="6502500" y="152400"/>
            <a:ext cx="5537100" cy="3422694"/>
          </a:xfrm>
          <a:prstGeom prst="rect">
            <a:avLst/>
          </a:prstGeom>
          <a:noFill/>
          <a:ln>
            <a:noFill/>
          </a:ln>
        </p:spPr>
      </p:pic>
    </p:spTree>
  </p:cSld>
  <p:clrMapOvr>
    <a:masterClrMapping/>
  </p:clrMapOvr>
  <p:transition spd="slow">
    <p:push/>
  </p:transition>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67"/>
          <p:cNvSpPr/>
          <p:nvPr/>
        </p:nvSpPr>
        <p:spPr>
          <a:xfrm>
            <a:off x="0" y="0"/>
            <a:ext cx="6350100" cy="3733800"/>
          </a:xfrm>
          <a:prstGeom prst="rect">
            <a:avLst/>
          </a:prstGeom>
          <a:solidFill>
            <a:srgbClr val="CFE2F3"/>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29" name="Google Shape;729;p67"/>
          <p:cNvSpPr txBox="1"/>
          <p:nvPr/>
        </p:nvSpPr>
        <p:spPr>
          <a:xfrm>
            <a:off x="971013" y="4343398"/>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Current Status</a:t>
            </a:r>
            <a:endParaRPr b="1" sz="1600">
              <a:solidFill>
                <a:schemeClr val="dk1"/>
              </a:solidFill>
              <a:latin typeface="Calibri"/>
              <a:ea typeface="Calibri"/>
              <a:cs typeface="Calibri"/>
              <a:sym typeface="Calibri"/>
            </a:endParaRPr>
          </a:p>
        </p:txBody>
      </p:sp>
      <p:sp>
        <p:nvSpPr>
          <p:cNvPr id="730" name="Google Shape;730;p67"/>
          <p:cNvSpPr txBox="1"/>
          <p:nvPr/>
        </p:nvSpPr>
        <p:spPr>
          <a:xfrm>
            <a:off x="971013" y="4671953"/>
            <a:ext cx="2895600" cy="1652100"/>
          </a:xfrm>
          <a:prstGeom prst="rect">
            <a:avLst/>
          </a:prstGeom>
          <a:noFill/>
          <a:ln>
            <a:noFill/>
          </a:ln>
        </p:spPr>
        <p:txBody>
          <a:bodyPr anchorCtr="0" anchor="t" bIns="25600" lIns="51200" spcFirstLastPara="1" rIns="51200" wrap="square" tIns="25600">
            <a:noAutofit/>
          </a:bodyPr>
          <a:lstStyle/>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Backend integrated with the data solutions.</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Draft architecture for business rules defined.</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Initial rules base for providing notifications in place.</a:t>
            </a:r>
            <a:endParaRPr sz="13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300">
              <a:solidFill>
                <a:schemeClr val="dk1"/>
              </a:solidFill>
              <a:latin typeface="Calibri"/>
              <a:ea typeface="Calibri"/>
              <a:cs typeface="Calibri"/>
              <a:sym typeface="Calibri"/>
            </a:endParaRPr>
          </a:p>
        </p:txBody>
      </p:sp>
      <p:sp>
        <p:nvSpPr>
          <p:cNvPr id="731" name="Google Shape;731;p67"/>
          <p:cNvSpPr txBox="1"/>
          <p:nvPr/>
        </p:nvSpPr>
        <p:spPr>
          <a:xfrm>
            <a:off x="4633349" y="4343400"/>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Who has access</a:t>
            </a:r>
            <a:endParaRPr b="1" sz="1600">
              <a:solidFill>
                <a:schemeClr val="dk1"/>
              </a:solidFill>
              <a:latin typeface="Calibri"/>
              <a:ea typeface="Calibri"/>
              <a:cs typeface="Calibri"/>
              <a:sym typeface="Calibri"/>
            </a:endParaRPr>
          </a:p>
        </p:txBody>
      </p:sp>
      <p:sp>
        <p:nvSpPr>
          <p:cNvPr id="732" name="Google Shape;732;p67"/>
          <p:cNvSpPr txBox="1"/>
          <p:nvPr/>
        </p:nvSpPr>
        <p:spPr>
          <a:xfrm>
            <a:off x="4634426" y="4668560"/>
            <a:ext cx="2895600" cy="1052100"/>
          </a:xfrm>
          <a:prstGeom prst="rect">
            <a:avLst/>
          </a:prstGeom>
          <a:noFill/>
          <a:ln>
            <a:noFill/>
          </a:ln>
        </p:spPr>
        <p:txBody>
          <a:bodyPr anchorCtr="0" anchor="t" bIns="25600" lIns="51200" spcFirstLastPara="1" rIns="51200" wrap="square" tIns="25600">
            <a:noAutofit/>
          </a:bodyPr>
          <a:lstStyle/>
          <a:p>
            <a:pPr indent="-311150" lvl="0" marL="45720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Build in  process</a:t>
            </a:r>
            <a:endParaRPr sz="1300">
              <a:solidFill>
                <a:schemeClr val="dk1"/>
              </a:solidFill>
              <a:latin typeface="Calibri"/>
              <a:ea typeface="Calibri"/>
              <a:cs typeface="Calibri"/>
              <a:sym typeface="Calibri"/>
            </a:endParaRPr>
          </a:p>
        </p:txBody>
      </p:sp>
      <p:sp>
        <p:nvSpPr>
          <p:cNvPr id="733" name="Google Shape;733;p67"/>
          <p:cNvSpPr txBox="1"/>
          <p:nvPr/>
        </p:nvSpPr>
        <p:spPr>
          <a:xfrm>
            <a:off x="8292024" y="4343396"/>
            <a:ext cx="2895600" cy="297900"/>
          </a:xfrm>
          <a:prstGeom prst="rect">
            <a:avLst/>
          </a:prstGeom>
          <a:noFill/>
          <a:ln>
            <a:noFill/>
          </a:ln>
        </p:spPr>
        <p:txBody>
          <a:bodyPr anchorCtr="0" anchor="t" bIns="25600" lIns="51200" spcFirstLastPara="1" rIns="51200" wrap="square" tIns="25600">
            <a:noAutofit/>
          </a:bodyPr>
          <a:lstStyle/>
          <a:p>
            <a:pPr indent="0" lvl="0" marL="0" marR="0" rtl="0" algn="ctr">
              <a:spcBef>
                <a:spcPts val="0"/>
              </a:spcBef>
              <a:spcAft>
                <a:spcPts val="0"/>
              </a:spcAft>
              <a:buNone/>
            </a:pPr>
            <a:r>
              <a:rPr b="1" lang="en-US" sz="1600">
                <a:solidFill>
                  <a:schemeClr val="dk1"/>
                </a:solidFill>
                <a:latin typeface="Calibri"/>
                <a:ea typeface="Calibri"/>
                <a:cs typeface="Calibri"/>
                <a:sym typeface="Calibri"/>
              </a:rPr>
              <a:t>How can I get involved</a:t>
            </a:r>
            <a:endParaRPr b="1" sz="1600">
              <a:solidFill>
                <a:schemeClr val="dk1"/>
              </a:solidFill>
              <a:latin typeface="Calibri"/>
              <a:ea typeface="Calibri"/>
              <a:cs typeface="Calibri"/>
              <a:sym typeface="Calibri"/>
            </a:endParaRPr>
          </a:p>
        </p:txBody>
      </p:sp>
      <p:sp>
        <p:nvSpPr>
          <p:cNvPr id="734" name="Google Shape;734;p67"/>
          <p:cNvSpPr txBox="1"/>
          <p:nvPr/>
        </p:nvSpPr>
        <p:spPr>
          <a:xfrm>
            <a:off x="8292026" y="4665167"/>
            <a:ext cx="2895600" cy="1251900"/>
          </a:xfrm>
          <a:prstGeom prst="rect">
            <a:avLst/>
          </a:prstGeom>
          <a:noFill/>
          <a:ln>
            <a:noFill/>
          </a:ln>
        </p:spPr>
        <p:txBody>
          <a:bodyPr anchorCtr="0" anchor="t" bIns="25600" lIns="51200" spcFirstLastPara="1" rIns="51200" wrap="square" tIns="25600">
            <a:noAutofit/>
          </a:bodyPr>
          <a:lstStyle/>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Join the Data Management/ Metadata community</a:t>
            </a:r>
            <a:endParaRPr sz="1300">
              <a:solidFill>
                <a:schemeClr val="dk1"/>
              </a:solidFill>
              <a:latin typeface="Calibri"/>
              <a:ea typeface="Calibri"/>
              <a:cs typeface="Calibri"/>
              <a:sym typeface="Calibri"/>
            </a:endParaRPr>
          </a:p>
          <a:p>
            <a:pPr indent="-311150" lvl="0" marL="45720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Join the Business Rules POC</a:t>
            </a:r>
            <a:endParaRPr sz="1300">
              <a:solidFill>
                <a:schemeClr val="dk1"/>
              </a:solidFill>
              <a:latin typeface="Calibri"/>
              <a:ea typeface="Calibri"/>
              <a:cs typeface="Calibri"/>
              <a:sym typeface="Calibri"/>
            </a:endParaRPr>
          </a:p>
        </p:txBody>
      </p:sp>
      <p:sp>
        <p:nvSpPr>
          <p:cNvPr id="735" name="Google Shape;735;p67"/>
          <p:cNvSpPr txBox="1"/>
          <p:nvPr/>
        </p:nvSpPr>
        <p:spPr>
          <a:xfrm>
            <a:off x="812800" y="303475"/>
            <a:ext cx="5120700" cy="913500"/>
          </a:xfrm>
          <a:prstGeom prst="rect">
            <a:avLst/>
          </a:prstGeom>
          <a:noFill/>
          <a:ln>
            <a:noFill/>
          </a:ln>
        </p:spPr>
        <p:txBody>
          <a:bodyPr anchorCtr="0" anchor="t" bIns="25600" lIns="51200" spcFirstLastPara="1" rIns="51200" wrap="square" tIns="25600">
            <a:no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METADATA MANAGEMENT/ BUSINESS RULES TOOL</a:t>
            </a:r>
            <a:endParaRPr sz="2800">
              <a:solidFill>
                <a:schemeClr val="dk1"/>
              </a:solidFill>
              <a:latin typeface="Calibri"/>
              <a:ea typeface="Calibri"/>
              <a:cs typeface="Calibri"/>
              <a:sym typeface="Calibri"/>
            </a:endParaRPr>
          </a:p>
        </p:txBody>
      </p:sp>
      <p:sp>
        <p:nvSpPr>
          <p:cNvPr id="736" name="Google Shape;736;p67"/>
          <p:cNvSpPr txBox="1"/>
          <p:nvPr/>
        </p:nvSpPr>
        <p:spPr>
          <a:xfrm>
            <a:off x="627037" y="1295400"/>
            <a:ext cx="5283300" cy="1652100"/>
          </a:xfrm>
          <a:prstGeom prst="rect">
            <a:avLst/>
          </a:prstGeom>
          <a:noFill/>
          <a:ln>
            <a:noFill/>
          </a:ln>
        </p:spPr>
        <p:txBody>
          <a:bodyPr anchorCtr="0" anchor="t" bIns="25600" lIns="51200" spcFirstLastPara="1" rIns="51200" wrap="square" tIns="25600">
            <a:noAutofit/>
          </a:bodyPr>
          <a:lstStyle/>
          <a:p>
            <a:pPr indent="-285750" lvl="0" marL="285750" marR="0" rtl="0" algn="l">
              <a:spcBef>
                <a:spcPts val="0"/>
              </a:spcBef>
              <a:spcAft>
                <a:spcPts val="0"/>
              </a:spcAft>
              <a:buClr>
                <a:schemeClr val="dk1"/>
              </a:buClr>
              <a:buSzPts val="1300"/>
              <a:buFont typeface="Arial"/>
              <a:buChar char="•"/>
            </a:pPr>
            <a:r>
              <a:rPr lang="en-US" sz="1300">
                <a:solidFill>
                  <a:schemeClr val="dk1"/>
                </a:solidFill>
                <a:latin typeface="Calibri"/>
                <a:ea typeface="Calibri"/>
                <a:cs typeface="Calibri"/>
                <a:sym typeface="Calibri"/>
              </a:rPr>
              <a:t>Allows end user groups to annotate their data.</a:t>
            </a:r>
            <a:endParaRPr sz="13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Allows linking from the field level up to dashboards and reports.</a:t>
            </a:r>
            <a:endParaRPr sz="13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Allows admin users  to define business questions and match the answers to particular artifact</a:t>
            </a:r>
            <a:endParaRPr sz="13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300"/>
              <a:buFont typeface="Calibri"/>
              <a:buChar char="•"/>
            </a:pPr>
            <a:r>
              <a:rPr lang="en-US" sz="1300">
                <a:solidFill>
                  <a:schemeClr val="dk1"/>
                </a:solidFill>
                <a:latin typeface="Calibri"/>
                <a:ea typeface="Calibri"/>
                <a:cs typeface="Calibri"/>
                <a:sym typeface="Calibri"/>
              </a:rPr>
              <a:t>Upcoming functionality provides the means to build business rules from the metadata and drive notifications/exception reporting</a:t>
            </a:r>
            <a:endParaRPr sz="1300">
              <a:solidFill>
                <a:schemeClr val="dk1"/>
              </a:solidFill>
              <a:latin typeface="Calibri"/>
              <a:ea typeface="Calibri"/>
              <a:cs typeface="Calibri"/>
              <a:sym typeface="Calibri"/>
            </a:endParaRPr>
          </a:p>
        </p:txBody>
      </p:sp>
      <p:sp>
        <p:nvSpPr>
          <p:cNvPr id="737" name="Google Shape;737;p67"/>
          <p:cNvSpPr/>
          <p:nvPr/>
        </p:nvSpPr>
        <p:spPr>
          <a:xfrm>
            <a:off x="0" y="3733800"/>
            <a:ext cx="12192000" cy="76200"/>
          </a:xfrm>
          <a:prstGeom prst="rect">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8" name="Google Shape;738;p67"/>
          <p:cNvSpPr/>
          <p:nvPr/>
        </p:nvSpPr>
        <p:spPr>
          <a:xfrm rot="10800000">
            <a:off x="2215513" y="3937099"/>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39" name="Google Shape;739;p67"/>
          <p:cNvSpPr/>
          <p:nvPr/>
        </p:nvSpPr>
        <p:spPr>
          <a:xfrm rot="10800000">
            <a:off x="5878926" y="3937100"/>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40" name="Google Shape;740;p67"/>
          <p:cNvSpPr/>
          <p:nvPr/>
        </p:nvSpPr>
        <p:spPr>
          <a:xfrm rot="10800000">
            <a:off x="9536525" y="3937101"/>
            <a:ext cx="406500" cy="203100"/>
          </a:xfrm>
          <a:prstGeom prst="triangle">
            <a:avLst>
              <a:gd fmla="val 50000" name="adj"/>
            </a:avLst>
          </a:prstGeom>
          <a:solidFill>
            <a:schemeClr val="accent1"/>
          </a:solidFill>
          <a:ln>
            <a:noFill/>
          </a:ln>
        </p:spPr>
        <p:txBody>
          <a:bodyPr anchorCtr="0" anchor="ctr" bIns="25600" lIns="51200" spcFirstLastPara="1" rIns="51200" wrap="square" tIns="256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741" name="Google Shape;741;p67"/>
          <p:cNvPicPr preferRelativeResize="0"/>
          <p:nvPr/>
        </p:nvPicPr>
        <p:blipFill>
          <a:blip r:embed="rId3">
            <a:alphaModFix/>
          </a:blip>
          <a:stretch>
            <a:fillRect/>
          </a:stretch>
        </p:blipFill>
        <p:spPr>
          <a:xfrm>
            <a:off x="6350100" y="6900"/>
            <a:ext cx="5943600" cy="3733800"/>
          </a:xfrm>
          <a:prstGeom prst="rect">
            <a:avLst/>
          </a:prstGeom>
          <a:noFill/>
          <a:ln>
            <a:noFill/>
          </a:ln>
        </p:spPr>
      </p:pic>
    </p:spTree>
  </p:cSld>
  <p:clrMapOvr>
    <a:masterClrMapping/>
  </p:clrMapOvr>
  <p:transition spd="slow">
    <p:push/>
  </p:transition>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68"/>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748" name="Google Shape;748;p68"/>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Dxtera DM Roadmap</a:t>
            </a:r>
            <a:endParaRPr/>
          </a:p>
        </p:txBody>
      </p:sp>
      <p:pic>
        <p:nvPicPr>
          <p:cNvPr id="749" name="Google Shape;749;p68"/>
          <p:cNvPicPr preferRelativeResize="0"/>
          <p:nvPr/>
        </p:nvPicPr>
        <p:blipFill>
          <a:blip r:embed="rId3">
            <a:alphaModFix/>
          </a:blip>
          <a:stretch>
            <a:fillRect/>
          </a:stretch>
        </p:blipFill>
        <p:spPr>
          <a:xfrm>
            <a:off x="152400" y="978856"/>
            <a:ext cx="11887199" cy="465151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69"/>
          <p:cNvSpPr txBox="1"/>
          <p:nvPr>
            <p:ph idx="12" type="sldNum"/>
          </p:nvPr>
        </p:nvSpPr>
        <p:spPr>
          <a:xfrm>
            <a:off x="11382614" y="6364035"/>
            <a:ext cx="6678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909E"/>
              </a:buClr>
              <a:buSzPts val="1000"/>
              <a:buFont typeface="Arial"/>
              <a:buNone/>
            </a:pPr>
            <a:fld id="{00000000-1234-1234-1234-123412341234}" type="slidenum">
              <a:rPr lang="en-US">
                <a:solidFill>
                  <a:srgbClr val="88909E"/>
                </a:solidFill>
              </a:rPr>
              <a:t>‹#›</a:t>
            </a:fld>
            <a:endParaRPr>
              <a:solidFill>
                <a:srgbClr val="88909E"/>
              </a:solidFill>
            </a:endParaRPr>
          </a:p>
        </p:txBody>
      </p:sp>
      <p:sp>
        <p:nvSpPr>
          <p:cNvPr id="756" name="Google Shape;756;p69"/>
          <p:cNvSpPr txBox="1"/>
          <p:nvPr>
            <p:ph type="title"/>
          </p:nvPr>
        </p:nvSpPr>
        <p:spPr>
          <a:xfrm>
            <a:off x="397918" y="2545913"/>
            <a:ext cx="11318700" cy="95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a:t>How you can get involved?</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70"/>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763" name="Google Shape;763;p70"/>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DM Initiatives: Data Connectors</a:t>
            </a:r>
            <a:endParaRPr/>
          </a:p>
        </p:txBody>
      </p:sp>
      <p:graphicFrame>
        <p:nvGraphicFramePr>
          <p:cNvPr id="764" name="Google Shape;764;p70"/>
          <p:cNvGraphicFramePr/>
          <p:nvPr/>
        </p:nvGraphicFramePr>
        <p:xfrm>
          <a:off x="1082975" y="1544200"/>
          <a:ext cx="3000000" cy="3000000"/>
        </p:xfrm>
        <a:graphic>
          <a:graphicData uri="http://schemas.openxmlformats.org/drawingml/2006/table">
            <a:tbl>
              <a:tblPr>
                <a:noFill/>
                <a:tableStyleId>{92CCF111-6823-43CA-8095-BC89FA3220BE}</a:tableStyleId>
              </a:tblPr>
              <a:tblGrid>
                <a:gridCol w="2382975"/>
                <a:gridCol w="7289025"/>
              </a:tblGrid>
              <a:tr h="811400">
                <a:tc>
                  <a:txBody>
                    <a:bodyPr/>
                    <a:lstStyle/>
                    <a:p>
                      <a:pPr indent="0" lvl="0" marL="0" rtl="0" algn="ctr">
                        <a:spcBef>
                          <a:spcPts val="0"/>
                        </a:spcBef>
                        <a:spcAft>
                          <a:spcPts val="0"/>
                        </a:spcAft>
                        <a:buNone/>
                      </a:pPr>
                      <a:r>
                        <a:rPr lang="en-US" sz="2200"/>
                        <a:t>Q3/2020</a:t>
                      </a:r>
                      <a:endParaRPr sz="2200"/>
                    </a:p>
                  </a:txBody>
                  <a:tcPr marT="91425" marB="91425" marR="91425" marL="91425">
                    <a:solidFill>
                      <a:srgbClr val="CFE2F3"/>
                    </a:solidFill>
                  </a:tcPr>
                </a:tc>
                <a:tc>
                  <a:txBody>
                    <a:bodyPr/>
                    <a:lstStyle/>
                    <a:p>
                      <a:pPr indent="0" lvl="0" marL="0" rtl="0" algn="l">
                        <a:spcBef>
                          <a:spcPts val="0"/>
                        </a:spcBef>
                        <a:spcAft>
                          <a:spcPts val="0"/>
                        </a:spcAft>
                        <a:buNone/>
                      </a:pPr>
                      <a:r>
                        <a:rPr lang="en-US" sz="2700"/>
                        <a:t>Peoplesoft HR Integration</a:t>
                      </a:r>
                      <a:endParaRPr sz="2700"/>
                    </a:p>
                  </a:txBody>
                  <a:tcPr marT="91425" marB="91425" marR="91425" marL="91425">
                    <a:solidFill>
                      <a:srgbClr val="CFE2F3"/>
                    </a:solidFill>
                  </a:tcPr>
                </a:tc>
              </a:tr>
              <a:tr h="811400">
                <a:tc>
                  <a:txBody>
                    <a:bodyPr/>
                    <a:lstStyle/>
                    <a:p>
                      <a:pPr indent="0" lvl="0" marL="0" rtl="0" algn="ctr">
                        <a:spcBef>
                          <a:spcPts val="0"/>
                        </a:spcBef>
                        <a:spcAft>
                          <a:spcPts val="0"/>
                        </a:spcAft>
                        <a:buNone/>
                      </a:pPr>
                      <a:r>
                        <a:rPr lang="en-US" sz="2200"/>
                        <a:t>Q4/2020</a:t>
                      </a:r>
                      <a:endParaRPr sz="2200"/>
                    </a:p>
                  </a:txBody>
                  <a:tcPr marT="91425" marB="91425" marR="91425" marL="91425"/>
                </a:tc>
                <a:tc>
                  <a:txBody>
                    <a:bodyPr/>
                    <a:lstStyle/>
                    <a:p>
                      <a:pPr indent="0" lvl="0" marL="0" rtl="0" algn="l">
                        <a:spcBef>
                          <a:spcPts val="0"/>
                        </a:spcBef>
                        <a:spcAft>
                          <a:spcPts val="0"/>
                        </a:spcAft>
                        <a:buNone/>
                      </a:pPr>
                      <a:r>
                        <a:rPr lang="en-US" sz="2700"/>
                        <a:t>LMS Connectors Phase 1</a:t>
                      </a:r>
                      <a:endParaRPr sz="2700"/>
                    </a:p>
                  </a:txBody>
                  <a:tcPr marT="91425" marB="91425" marR="91425" marL="91425"/>
                </a:tc>
              </a:tr>
              <a:tr h="1335400">
                <a:tc>
                  <a:txBody>
                    <a:bodyPr/>
                    <a:lstStyle/>
                    <a:p>
                      <a:pPr indent="0" lvl="0" marL="0" rtl="0" algn="ctr">
                        <a:spcBef>
                          <a:spcPts val="0"/>
                        </a:spcBef>
                        <a:spcAft>
                          <a:spcPts val="0"/>
                        </a:spcAft>
                        <a:buNone/>
                      </a:pPr>
                      <a:r>
                        <a:rPr lang="en-US" sz="2200"/>
                        <a:t>Q4/2020</a:t>
                      </a:r>
                      <a:endParaRPr sz="2200"/>
                    </a:p>
                  </a:txBody>
                  <a:tcPr marT="91425" marB="91425" marR="91425" marL="91425">
                    <a:solidFill>
                      <a:srgbClr val="CFE2F3"/>
                    </a:solidFill>
                  </a:tcPr>
                </a:tc>
                <a:tc>
                  <a:txBody>
                    <a:bodyPr/>
                    <a:lstStyle/>
                    <a:p>
                      <a:pPr indent="0" lvl="0" marL="0" rtl="0" algn="l">
                        <a:spcBef>
                          <a:spcPts val="0"/>
                        </a:spcBef>
                        <a:spcAft>
                          <a:spcPts val="0"/>
                        </a:spcAft>
                        <a:buNone/>
                      </a:pPr>
                      <a:r>
                        <a:rPr lang="en-US" sz="2700"/>
                        <a:t>Next SIS Integration (ex. Jenzabar, Peoplesoft, Workday)</a:t>
                      </a:r>
                      <a:endParaRPr sz="2700"/>
                    </a:p>
                  </a:txBody>
                  <a:tcPr marT="91425" marB="91425" marR="91425" marL="91425">
                    <a:solidFill>
                      <a:srgbClr val="CFE2F3"/>
                    </a:solidFill>
                  </a:tcPr>
                </a:tc>
              </a:tr>
              <a:tr h="811400">
                <a:tc>
                  <a:txBody>
                    <a:bodyPr/>
                    <a:lstStyle/>
                    <a:p>
                      <a:pPr indent="0" lvl="0" marL="0" rtl="0" algn="ctr">
                        <a:spcBef>
                          <a:spcPts val="0"/>
                        </a:spcBef>
                        <a:spcAft>
                          <a:spcPts val="0"/>
                        </a:spcAft>
                        <a:buNone/>
                      </a:pPr>
                      <a:r>
                        <a:rPr lang="en-US" sz="2200"/>
                        <a:t>Q1/2021</a:t>
                      </a:r>
                      <a:endParaRPr sz="2200"/>
                    </a:p>
                  </a:txBody>
                  <a:tcPr marT="91425" marB="91425" marR="91425" marL="91425"/>
                </a:tc>
                <a:tc>
                  <a:txBody>
                    <a:bodyPr/>
                    <a:lstStyle/>
                    <a:p>
                      <a:pPr indent="0" lvl="0" marL="0" rtl="0" algn="l">
                        <a:spcBef>
                          <a:spcPts val="0"/>
                        </a:spcBef>
                        <a:spcAft>
                          <a:spcPts val="0"/>
                        </a:spcAft>
                        <a:buNone/>
                      </a:pPr>
                      <a:r>
                        <a:rPr lang="en-US" sz="2700"/>
                        <a:t>EagleApps Connectors</a:t>
                      </a:r>
                      <a:endParaRPr sz="2700"/>
                    </a:p>
                  </a:txBody>
                  <a:tcPr marT="91425" marB="91425" marR="91425" marL="91425"/>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sp>
        <p:nvSpPr>
          <p:cNvPr id="770" name="Google Shape;770;p71"/>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71" name="Google Shape;771;p71"/>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DM Initiatives: Data Warehouse</a:t>
            </a:r>
            <a:endParaRPr/>
          </a:p>
        </p:txBody>
      </p:sp>
      <p:graphicFrame>
        <p:nvGraphicFramePr>
          <p:cNvPr id="772" name="Google Shape;772;p71"/>
          <p:cNvGraphicFramePr/>
          <p:nvPr/>
        </p:nvGraphicFramePr>
        <p:xfrm>
          <a:off x="1260000" y="918763"/>
          <a:ext cx="3000000" cy="3000000"/>
        </p:xfrm>
        <a:graphic>
          <a:graphicData uri="http://schemas.openxmlformats.org/drawingml/2006/table">
            <a:tbl>
              <a:tblPr>
                <a:noFill/>
                <a:tableStyleId>{92CCF111-6823-43CA-8095-BC89FA3220BE}</a:tableStyleId>
              </a:tblPr>
              <a:tblGrid>
                <a:gridCol w="1917075"/>
                <a:gridCol w="7754925"/>
              </a:tblGrid>
              <a:tr h="811400">
                <a:tc>
                  <a:txBody>
                    <a:bodyPr/>
                    <a:lstStyle/>
                    <a:p>
                      <a:pPr indent="0" lvl="0" marL="0" rtl="0" algn="ctr">
                        <a:spcBef>
                          <a:spcPts val="0"/>
                        </a:spcBef>
                        <a:spcAft>
                          <a:spcPts val="0"/>
                        </a:spcAft>
                        <a:buNone/>
                      </a:pPr>
                      <a:r>
                        <a:rPr lang="en-US" sz="2200"/>
                        <a:t>Q2/2020</a:t>
                      </a:r>
                      <a:endParaRPr sz="2200"/>
                    </a:p>
                  </a:txBody>
                  <a:tcPr marT="91425" marB="91425" marR="91425" marL="91425">
                    <a:solidFill>
                      <a:srgbClr val="CFE2F3"/>
                    </a:solidFill>
                  </a:tcPr>
                </a:tc>
                <a:tc>
                  <a:txBody>
                    <a:bodyPr/>
                    <a:lstStyle/>
                    <a:p>
                      <a:pPr indent="0" lvl="0" marL="0" rtl="0" algn="l">
                        <a:spcBef>
                          <a:spcPts val="0"/>
                        </a:spcBef>
                        <a:spcAft>
                          <a:spcPts val="0"/>
                        </a:spcAft>
                        <a:buNone/>
                      </a:pPr>
                      <a:r>
                        <a:rPr lang="en-US" sz="2700"/>
                        <a:t>Initial Student/Course/Program Client Proof-of-Concept</a:t>
                      </a:r>
                      <a:endParaRPr sz="2700"/>
                    </a:p>
                  </a:txBody>
                  <a:tcPr marT="91425" marB="91425" marR="91425" marL="91425">
                    <a:solidFill>
                      <a:srgbClr val="CFE2F3"/>
                    </a:solidFill>
                  </a:tcPr>
                </a:tc>
              </a:tr>
              <a:tr h="494600">
                <a:tc>
                  <a:txBody>
                    <a:bodyPr/>
                    <a:lstStyle/>
                    <a:p>
                      <a:pPr indent="0" lvl="0" marL="0" rtl="0" algn="ctr">
                        <a:spcBef>
                          <a:spcPts val="0"/>
                        </a:spcBef>
                        <a:spcAft>
                          <a:spcPts val="0"/>
                        </a:spcAft>
                        <a:buNone/>
                      </a:pPr>
                      <a:r>
                        <a:rPr lang="en-US" sz="2200"/>
                        <a:t>Q4/2020</a:t>
                      </a:r>
                      <a:endParaRPr sz="2200"/>
                    </a:p>
                  </a:txBody>
                  <a:tcPr marT="91425" marB="91425" marR="91425" marL="91425"/>
                </a:tc>
                <a:tc>
                  <a:txBody>
                    <a:bodyPr/>
                    <a:lstStyle/>
                    <a:p>
                      <a:pPr indent="0" lvl="0" marL="0" rtl="0" algn="l">
                        <a:spcBef>
                          <a:spcPts val="0"/>
                        </a:spcBef>
                        <a:spcAft>
                          <a:spcPts val="0"/>
                        </a:spcAft>
                        <a:buNone/>
                      </a:pPr>
                      <a:r>
                        <a:rPr lang="en-US" sz="2700"/>
                        <a:t>Financial Aid </a:t>
                      </a:r>
                      <a:r>
                        <a:rPr lang="en-US" sz="2700"/>
                        <a:t>Client  </a:t>
                      </a:r>
                      <a:r>
                        <a:rPr lang="en-US" sz="2700"/>
                        <a:t>Proof-of-Concept</a:t>
                      </a:r>
                      <a:endParaRPr sz="2700"/>
                    </a:p>
                  </a:txBody>
                  <a:tcPr marT="91425" marB="91425" marR="91425" marL="91425"/>
                </a:tc>
              </a:tr>
              <a:tr h="384975">
                <a:tc>
                  <a:txBody>
                    <a:bodyPr/>
                    <a:lstStyle/>
                    <a:p>
                      <a:pPr indent="0" lvl="0" marL="0" rtl="0" algn="ctr">
                        <a:spcBef>
                          <a:spcPts val="0"/>
                        </a:spcBef>
                        <a:spcAft>
                          <a:spcPts val="0"/>
                        </a:spcAft>
                        <a:buNone/>
                      </a:pPr>
                      <a:r>
                        <a:rPr lang="en-US" sz="2200"/>
                        <a:t>Q4/2020</a:t>
                      </a:r>
                      <a:endParaRPr sz="2200"/>
                    </a:p>
                  </a:txBody>
                  <a:tcPr marT="91425" marB="91425" marR="91425" marL="91425">
                    <a:solidFill>
                      <a:srgbClr val="CFE2F3"/>
                    </a:solidFill>
                  </a:tcPr>
                </a:tc>
                <a:tc>
                  <a:txBody>
                    <a:bodyPr/>
                    <a:lstStyle/>
                    <a:p>
                      <a:pPr indent="0" lvl="0" marL="0" rtl="0" algn="l">
                        <a:spcBef>
                          <a:spcPts val="0"/>
                        </a:spcBef>
                        <a:spcAft>
                          <a:spcPts val="0"/>
                        </a:spcAft>
                        <a:buNone/>
                      </a:pPr>
                      <a:r>
                        <a:rPr lang="en-US" sz="2700"/>
                        <a:t>HR/Personnel </a:t>
                      </a:r>
                      <a:r>
                        <a:rPr lang="en-US" sz="2700"/>
                        <a:t>Client </a:t>
                      </a:r>
                      <a:r>
                        <a:rPr lang="en-US" sz="2700"/>
                        <a:t>Proof-of-Concept</a:t>
                      </a:r>
                      <a:endParaRPr sz="2700"/>
                    </a:p>
                  </a:txBody>
                  <a:tcPr marT="91425" marB="91425" marR="91425" marL="91425">
                    <a:solidFill>
                      <a:srgbClr val="CFE2F3"/>
                    </a:solidFill>
                  </a:tcPr>
                </a:tc>
              </a:tr>
              <a:tr h="494600">
                <a:tc>
                  <a:txBody>
                    <a:bodyPr/>
                    <a:lstStyle/>
                    <a:p>
                      <a:pPr indent="0" lvl="0" marL="0" rtl="0" algn="ctr">
                        <a:spcBef>
                          <a:spcPts val="0"/>
                        </a:spcBef>
                        <a:spcAft>
                          <a:spcPts val="0"/>
                        </a:spcAft>
                        <a:buNone/>
                      </a:pPr>
                      <a:r>
                        <a:rPr lang="en-US" sz="2200"/>
                        <a:t>Q4/2020</a:t>
                      </a:r>
                      <a:endParaRPr sz="2200"/>
                    </a:p>
                  </a:txBody>
                  <a:tcPr marT="91425" marB="91425" marR="91425" marL="91425"/>
                </a:tc>
                <a:tc>
                  <a:txBody>
                    <a:bodyPr/>
                    <a:lstStyle/>
                    <a:p>
                      <a:pPr indent="0" lvl="0" marL="0" rtl="0" algn="l">
                        <a:spcBef>
                          <a:spcPts val="0"/>
                        </a:spcBef>
                        <a:spcAft>
                          <a:spcPts val="0"/>
                        </a:spcAft>
                        <a:buNone/>
                      </a:pPr>
                      <a:r>
                        <a:rPr lang="en-US" sz="2700"/>
                        <a:t>Cloud Data Hub/Data Warehouse Member BETA</a:t>
                      </a:r>
                      <a:endParaRPr sz="2700"/>
                    </a:p>
                  </a:txBody>
                  <a:tcPr marT="91425" marB="91425" marR="91425" marL="91425"/>
                </a:tc>
              </a:tr>
              <a:tr h="778375">
                <a:tc>
                  <a:txBody>
                    <a:bodyPr/>
                    <a:lstStyle/>
                    <a:p>
                      <a:pPr indent="0" lvl="0" marL="0" rtl="0" algn="ctr">
                        <a:spcBef>
                          <a:spcPts val="0"/>
                        </a:spcBef>
                        <a:spcAft>
                          <a:spcPts val="0"/>
                        </a:spcAft>
                        <a:buNone/>
                      </a:pPr>
                      <a:r>
                        <a:rPr lang="en-US" sz="2200"/>
                        <a:t>Q1/2021</a:t>
                      </a:r>
                      <a:endParaRPr sz="2200"/>
                    </a:p>
                  </a:txBody>
                  <a:tcPr marT="91425" marB="91425" marR="91425" marL="91425">
                    <a:solidFill>
                      <a:srgbClr val="CFE2F3"/>
                    </a:solidFill>
                  </a:tcPr>
                </a:tc>
                <a:tc>
                  <a:txBody>
                    <a:bodyPr/>
                    <a:lstStyle/>
                    <a:p>
                      <a:pPr indent="0" lvl="0" marL="0" rtl="0" algn="l">
                        <a:spcBef>
                          <a:spcPts val="0"/>
                        </a:spcBef>
                        <a:spcAft>
                          <a:spcPts val="0"/>
                        </a:spcAft>
                        <a:buNone/>
                      </a:pPr>
                      <a:r>
                        <a:rPr lang="en-US" sz="2700"/>
                        <a:t>Ontologies/Custom Hierarchies </a:t>
                      </a:r>
                      <a:r>
                        <a:rPr lang="en-US" sz="2700"/>
                        <a:t>Client  </a:t>
                      </a:r>
                      <a:r>
                        <a:rPr lang="en-US" sz="2700"/>
                        <a:t>Proof-of-Concept</a:t>
                      </a:r>
                      <a:endParaRPr sz="2700"/>
                    </a:p>
                  </a:txBody>
                  <a:tcPr marT="91425" marB="91425" marR="91425" marL="91425">
                    <a:solidFill>
                      <a:srgbClr val="CFE2F3"/>
                    </a:solidFill>
                  </a:tcPr>
                </a:tc>
              </a:tr>
              <a:tr h="457325">
                <a:tc>
                  <a:txBody>
                    <a:bodyPr/>
                    <a:lstStyle/>
                    <a:p>
                      <a:pPr indent="0" lvl="0" marL="0" rtl="0" algn="ctr">
                        <a:spcBef>
                          <a:spcPts val="0"/>
                        </a:spcBef>
                        <a:spcAft>
                          <a:spcPts val="0"/>
                        </a:spcAft>
                        <a:buNone/>
                      </a:pPr>
                      <a:r>
                        <a:rPr lang="en-US" sz="2200"/>
                        <a:t>Q1/2021</a:t>
                      </a:r>
                      <a:endParaRPr sz="2200"/>
                    </a:p>
                  </a:txBody>
                  <a:tcPr marT="91425" marB="91425" marR="91425" marL="91425"/>
                </a:tc>
                <a:tc>
                  <a:txBody>
                    <a:bodyPr/>
                    <a:lstStyle/>
                    <a:p>
                      <a:pPr indent="0" lvl="0" marL="0" rtl="0" algn="l">
                        <a:spcBef>
                          <a:spcPts val="0"/>
                        </a:spcBef>
                        <a:spcAft>
                          <a:spcPts val="0"/>
                        </a:spcAft>
                        <a:buNone/>
                      </a:pPr>
                      <a:r>
                        <a:rPr lang="en-US" sz="2700"/>
                        <a:t>Open Slot Customer POC</a:t>
                      </a:r>
                      <a:endParaRPr sz="2700"/>
                    </a:p>
                  </a:txBody>
                  <a:tcPr marT="91425" marB="91425" marR="91425" marL="91425"/>
                </a:tc>
              </a:tr>
              <a:tr h="494600">
                <a:tc>
                  <a:txBody>
                    <a:bodyPr/>
                    <a:lstStyle/>
                    <a:p>
                      <a:pPr indent="0" lvl="0" marL="0" rtl="0" algn="ctr">
                        <a:spcBef>
                          <a:spcPts val="0"/>
                        </a:spcBef>
                        <a:spcAft>
                          <a:spcPts val="0"/>
                        </a:spcAft>
                        <a:buNone/>
                      </a:pPr>
                      <a:r>
                        <a:rPr lang="en-US" sz="2200"/>
                        <a:t>Q2/2021</a:t>
                      </a:r>
                      <a:endParaRPr sz="2200"/>
                    </a:p>
                  </a:txBody>
                  <a:tcPr marT="91425" marB="91425" marR="91425" marL="91425">
                    <a:solidFill>
                      <a:srgbClr val="CFE2F3"/>
                    </a:solidFill>
                  </a:tcPr>
                </a:tc>
                <a:tc>
                  <a:txBody>
                    <a:bodyPr/>
                    <a:lstStyle/>
                    <a:p>
                      <a:pPr indent="0" lvl="0" marL="0" rtl="0" algn="l">
                        <a:spcBef>
                          <a:spcPts val="0"/>
                        </a:spcBef>
                        <a:spcAft>
                          <a:spcPts val="0"/>
                        </a:spcAft>
                        <a:buNone/>
                      </a:pPr>
                      <a:r>
                        <a:rPr lang="en-US" sz="2700"/>
                        <a:t>Data  Warehouse Authorizations POC</a:t>
                      </a:r>
                      <a:endParaRPr sz="2700"/>
                    </a:p>
                  </a:txBody>
                  <a:tcPr marT="91425" marB="91425" marR="91425" marL="91425">
                    <a:solidFill>
                      <a:srgbClr val="CFE2F3"/>
                    </a:solidFill>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sp>
        <p:nvSpPr>
          <p:cNvPr id="778" name="Google Shape;778;p72"/>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779" name="Google Shape;779;p72"/>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DM Initiatives: Data Governance</a:t>
            </a:r>
            <a:endParaRPr/>
          </a:p>
        </p:txBody>
      </p:sp>
      <p:graphicFrame>
        <p:nvGraphicFramePr>
          <p:cNvPr id="780" name="Google Shape;780;p72"/>
          <p:cNvGraphicFramePr/>
          <p:nvPr/>
        </p:nvGraphicFramePr>
        <p:xfrm>
          <a:off x="1082975" y="1544200"/>
          <a:ext cx="3000000" cy="3000000"/>
        </p:xfrm>
        <a:graphic>
          <a:graphicData uri="http://schemas.openxmlformats.org/drawingml/2006/table">
            <a:tbl>
              <a:tblPr>
                <a:noFill/>
                <a:tableStyleId>{92CCF111-6823-43CA-8095-BC89FA3220BE}</a:tableStyleId>
              </a:tblPr>
              <a:tblGrid>
                <a:gridCol w="2382975"/>
                <a:gridCol w="7289025"/>
              </a:tblGrid>
              <a:tr h="811400">
                <a:tc>
                  <a:txBody>
                    <a:bodyPr/>
                    <a:lstStyle/>
                    <a:p>
                      <a:pPr indent="0" lvl="0" marL="0" rtl="0" algn="ctr">
                        <a:spcBef>
                          <a:spcPts val="0"/>
                        </a:spcBef>
                        <a:spcAft>
                          <a:spcPts val="0"/>
                        </a:spcAft>
                        <a:buNone/>
                      </a:pPr>
                      <a:r>
                        <a:rPr lang="en-US" sz="2200"/>
                        <a:t>Q3//2020</a:t>
                      </a:r>
                      <a:endParaRPr sz="2200"/>
                    </a:p>
                  </a:txBody>
                  <a:tcPr marT="91425" marB="91425" marR="91425" marL="91425">
                    <a:solidFill>
                      <a:srgbClr val="CFE2F3"/>
                    </a:solidFill>
                  </a:tcPr>
                </a:tc>
                <a:tc>
                  <a:txBody>
                    <a:bodyPr/>
                    <a:lstStyle/>
                    <a:p>
                      <a:pPr indent="0" lvl="0" marL="0" rtl="0" algn="l">
                        <a:spcBef>
                          <a:spcPts val="0"/>
                        </a:spcBef>
                        <a:spcAft>
                          <a:spcPts val="0"/>
                        </a:spcAft>
                        <a:buNone/>
                      </a:pPr>
                      <a:r>
                        <a:rPr lang="en-US" sz="2700"/>
                        <a:t>Business Questions Proof of Concept</a:t>
                      </a:r>
                      <a:endParaRPr sz="2700"/>
                    </a:p>
                  </a:txBody>
                  <a:tcPr marT="91425" marB="91425" marR="91425" marL="91425">
                    <a:solidFill>
                      <a:srgbClr val="CFE2F3"/>
                    </a:solidFill>
                  </a:tcPr>
                </a:tc>
              </a:tr>
              <a:tr h="811400">
                <a:tc>
                  <a:txBody>
                    <a:bodyPr/>
                    <a:lstStyle/>
                    <a:p>
                      <a:pPr indent="0" lvl="0" marL="0" rtl="0" algn="ctr">
                        <a:spcBef>
                          <a:spcPts val="0"/>
                        </a:spcBef>
                        <a:spcAft>
                          <a:spcPts val="0"/>
                        </a:spcAft>
                        <a:buNone/>
                      </a:pPr>
                      <a:r>
                        <a:rPr lang="en-US" sz="2200"/>
                        <a:t>Q4/2020</a:t>
                      </a:r>
                      <a:endParaRPr sz="2200"/>
                    </a:p>
                  </a:txBody>
                  <a:tcPr marT="91425" marB="91425" marR="91425" marL="91425"/>
                </a:tc>
                <a:tc>
                  <a:txBody>
                    <a:bodyPr/>
                    <a:lstStyle/>
                    <a:p>
                      <a:pPr indent="0" lvl="0" marL="0" rtl="0" algn="l">
                        <a:spcBef>
                          <a:spcPts val="0"/>
                        </a:spcBef>
                        <a:spcAft>
                          <a:spcPts val="0"/>
                        </a:spcAft>
                        <a:buNone/>
                      </a:pPr>
                      <a:r>
                        <a:rPr lang="en-US" sz="2700"/>
                        <a:t>Metadata Management Tool Beta</a:t>
                      </a:r>
                      <a:endParaRPr sz="2700"/>
                    </a:p>
                  </a:txBody>
                  <a:tcPr marT="91425" marB="91425" marR="91425" marL="91425"/>
                </a:tc>
              </a:tr>
              <a:tr h="1037225">
                <a:tc>
                  <a:txBody>
                    <a:bodyPr/>
                    <a:lstStyle/>
                    <a:p>
                      <a:pPr indent="0" lvl="0" marL="0" rtl="0" algn="ctr">
                        <a:spcBef>
                          <a:spcPts val="0"/>
                        </a:spcBef>
                        <a:spcAft>
                          <a:spcPts val="0"/>
                        </a:spcAft>
                        <a:buNone/>
                      </a:pPr>
                      <a:r>
                        <a:rPr lang="en-US" sz="2200"/>
                        <a:t>Q4/2020</a:t>
                      </a:r>
                      <a:endParaRPr sz="2200"/>
                    </a:p>
                  </a:txBody>
                  <a:tcPr marT="91425" marB="91425" marR="91425" marL="91425">
                    <a:solidFill>
                      <a:srgbClr val="CFE2F3"/>
                    </a:solidFill>
                  </a:tcPr>
                </a:tc>
                <a:tc>
                  <a:txBody>
                    <a:bodyPr/>
                    <a:lstStyle/>
                    <a:p>
                      <a:pPr indent="0" lvl="0" marL="0" rtl="0" algn="l">
                        <a:spcBef>
                          <a:spcPts val="0"/>
                        </a:spcBef>
                        <a:spcAft>
                          <a:spcPts val="0"/>
                        </a:spcAft>
                        <a:buNone/>
                      </a:pPr>
                      <a:r>
                        <a:rPr lang="en-US" sz="2700"/>
                        <a:t>Business Rules (Automated monitoring and integrity checking) - Proof of Concept</a:t>
                      </a:r>
                      <a:endParaRPr sz="2700"/>
                    </a:p>
                  </a:txBody>
                  <a:tcPr marT="91425" marB="91425" marR="91425" marL="91425">
                    <a:solidFill>
                      <a:srgbClr val="CFE2F3"/>
                    </a:solidFill>
                  </a:tcPr>
                </a:tc>
              </a:tr>
            </a:tbl>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5" name="Shape 785"/>
        <p:cNvGrpSpPr/>
        <p:nvPr/>
      </p:nvGrpSpPr>
      <p:grpSpPr>
        <a:xfrm>
          <a:off x="0" y="0"/>
          <a:ext cx="0" cy="0"/>
          <a:chOff x="0" y="0"/>
          <a:chExt cx="0" cy="0"/>
        </a:xfrm>
      </p:grpSpPr>
      <p:sp>
        <p:nvSpPr>
          <p:cNvPr id="786" name="Google Shape;786;p73"/>
          <p:cNvSpPr txBox="1"/>
          <p:nvPr>
            <p:ph idx="12" type="sldNum"/>
          </p:nvPr>
        </p:nvSpPr>
        <p:spPr>
          <a:xfrm>
            <a:off x="11382614" y="6364035"/>
            <a:ext cx="6678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909E"/>
              </a:buClr>
              <a:buSzPts val="1000"/>
              <a:buFont typeface="Arial"/>
              <a:buNone/>
            </a:pPr>
            <a:fld id="{00000000-1234-1234-1234-123412341234}" type="slidenum">
              <a:rPr lang="en-US">
                <a:solidFill>
                  <a:srgbClr val="88909E"/>
                </a:solidFill>
              </a:rPr>
              <a:t>‹#›</a:t>
            </a:fld>
            <a:endParaRPr>
              <a:solidFill>
                <a:srgbClr val="88909E"/>
              </a:solidFill>
            </a:endParaRPr>
          </a:p>
        </p:txBody>
      </p:sp>
      <p:sp>
        <p:nvSpPr>
          <p:cNvPr id="787" name="Google Shape;787;p73"/>
          <p:cNvSpPr txBox="1"/>
          <p:nvPr>
            <p:ph type="title"/>
          </p:nvPr>
        </p:nvSpPr>
        <p:spPr>
          <a:xfrm>
            <a:off x="397918" y="2545913"/>
            <a:ext cx="11318700" cy="95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a:t>Questions and Answers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0"/>
          <p:cNvSpPr txBox="1"/>
          <p:nvPr>
            <p:ph idx="12" type="sldNum"/>
          </p:nvPr>
        </p:nvSpPr>
        <p:spPr>
          <a:xfrm>
            <a:off x="11382614" y="6364035"/>
            <a:ext cx="667871"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8909E"/>
              </a:buClr>
              <a:buSzPts val="1000"/>
              <a:buFont typeface="Arial"/>
              <a:buNone/>
            </a:pPr>
            <a:fld id="{00000000-1234-1234-1234-123412341234}" type="slidenum">
              <a:rPr b="0" i="0" lang="en-US" sz="1000" u="none" cap="none" strike="noStrike">
                <a:solidFill>
                  <a:srgbClr val="88909E"/>
                </a:solidFill>
                <a:latin typeface="Arial"/>
                <a:ea typeface="Arial"/>
                <a:cs typeface="Arial"/>
                <a:sym typeface="Arial"/>
              </a:rPr>
              <a:t>‹#›</a:t>
            </a:fld>
            <a:endParaRPr b="0" i="0" sz="1000" u="none" cap="none" strike="noStrike">
              <a:solidFill>
                <a:srgbClr val="88909E"/>
              </a:solidFill>
              <a:latin typeface="Arial"/>
              <a:ea typeface="Arial"/>
              <a:cs typeface="Arial"/>
              <a:sym typeface="Arial"/>
            </a:endParaRPr>
          </a:p>
        </p:txBody>
      </p:sp>
      <p:sp>
        <p:nvSpPr>
          <p:cNvPr id="116" name="Google Shape;116;p20"/>
          <p:cNvSpPr txBox="1"/>
          <p:nvPr>
            <p:ph type="title"/>
          </p:nvPr>
        </p:nvSpPr>
        <p:spPr>
          <a:xfrm>
            <a:off x="397925" y="2534825"/>
            <a:ext cx="11318700" cy="96120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Clr>
                <a:srgbClr val="203169"/>
              </a:buClr>
              <a:buSzPts val="1400"/>
              <a:buFont typeface="Arial"/>
              <a:buNone/>
            </a:pPr>
            <a:r>
              <a:rPr lang="en-US"/>
              <a:t>Overview</a:t>
            </a:r>
            <a:endParaRPr b="0" i="0" sz="5400" u="none" cap="none" strike="noStrike">
              <a:solidFill>
                <a:srgbClr val="203169"/>
              </a:solidFill>
              <a:latin typeface="Arial"/>
              <a:ea typeface="Arial"/>
              <a:cs typeface="Arial"/>
              <a:sym typeface="Arial"/>
            </a:endParaRPr>
          </a:p>
        </p:txBody>
      </p:sp>
      <p:sp>
        <p:nvSpPr>
          <p:cNvPr id="117" name="Google Shape;117;p20"/>
          <p:cNvSpPr txBox="1"/>
          <p:nvPr/>
        </p:nvSpPr>
        <p:spPr>
          <a:xfrm>
            <a:off x="1721737" y="3791826"/>
            <a:ext cx="8957118" cy="1330912"/>
          </a:xfrm>
          <a:prstGeom prst="rect">
            <a:avLst/>
          </a:prstGeom>
          <a:noFill/>
          <a:ln>
            <a:noFill/>
          </a:ln>
        </p:spPr>
        <p:txBody>
          <a:bodyPr anchorCtr="0" anchor="t" bIns="45700" lIns="91425" spcFirstLastPara="1" rIns="91425" wrap="square" tIns="45700">
            <a:noAutofit/>
          </a:bodyPr>
          <a:lstStyle/>
          <a:p>
            <a:pPr indent="0" lvl="0" marL="0" marR="0" rtl="0" algn="ctr">
              <a:lnSpc>
                <a:spcPct val="169285"/>
              </a:lnSpc>
              <a:spcBef>
                <a:spcPts val="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74"/>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794" name="Google Shape;794;p74"/>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Next Steps</a:t>
            </a:r>
            <a:endParaRPr/>
          </a:p>
        </p:txBody>
      </p:sp>
      <p:sp>
        <p:nvSpPr>
          <p:cNvPr id="795" name="Google Shape;795;p74"/>
          <p:cNvSpPr txBox="1"/>
          <p:nvPr>
            <p:ph idx="1" type="body"/>
          </p:nvPr>
        </p:nvSpPr>
        <p:spPr>
          <a:xfrm>
            <a:off x="380998" y="1194962"/>
            <a:ext cx="11318700" cy="4773900"/>
          </a:xfrm>
          <a:prstGeom prst="rect">
            <a:avLst/>
          </a:prstGeom>
        </p:spPr>
        <p:txBody>
          <a:bodyPr anchorCtr="0" anchor="t" bIns="91425" lIns="91425" spcFirstLastPara="1" rIns="91425" wrap="square" tIns="91425">
            <a:noAutofit/>
          </a:bodyPr>
          <a:lstStyle/>
          <a:p>
            <a:pPr indent="0" lvl="0" marL="0" rtl="0" algn="l">
              <a:spcBef>
                <a:spcPts val="450"/>
              </a:spcBef>
              <a:spcAft>
                <a:spcPts val="0"/>
              </a:spcAft>
              <a:buNone/>
            </a:pPr>
            <a:r>
              <a:rPr lang="en-US" sz="2900">
                <a:solidFill>
                  <a:srgbClr val="000000"/>
                </a:solidFill>
              </a:rPr>
              <a:t>To request additional information please send an email to: data@dxtera.org</a:t>
            </a:r>
            <a:endParaRPr sz="2900">
              <a:solidFill>
                <a:srgbClr val="000000"/>
              </a:solidFill>
            </a:endParaRPr>
          </a:p>
          <a:p>
            <a:pPr indent="0" lvl="0" marL="0" rtl="0" algn="l">
              <a:spcBef>
                <a:spcPts val="450"/>
              </a:spcBef>
              <a:spcAft>
                <a:spcPts val="0"/>
              </a:spcAft>
              <a:buNone/>
            </a:pPr>
            <a:r>
              <a:t/>
            </a:r>
            <a:endParaRPr sz="2900">
              <a:solidFill>
                <a:srgbClr val="000000"/>
              </a:solidFill>
            </a:endParaRPr>
          </a:p>
          <a:p>
            <a:pPr indent="0" lvl="0" marL="0" rtl="0" algn="l">
              <a:spcBef>
                <a:spcPts val="450"/>
              </a:spcBef>
              <a:spcAft>
                <a:spcPts val="0"/>
              </a:spcAft>
              <a:buNone/>
            </a:pPr>
            <a:r>
              <a:rPr lang="en-US" sz="2900">
                <a:solidFill>
                  <a:srgbClr val="000000"/>
                </a:solidFill>
              </a:rPr>
              <a:t>Please let us know what our focus should be for the next set of presentations:</a:t>
            </a:r>
            <a:endParaRPr sz="2900">
              <a:solidFill>
                <a:srgbClr val="000000"/>
              </a:solidFill>
            </a:endParaRPr>
          </a:p>
          <a:p>
            <a:pPr indent="-392430" lvl="0" marL="457200" rtl="0" algn="l">
              <a:spcBef>
                <a:spcPts val="450"/>
              </a:spcBef>
              <a:spcAft>
                <a:spcPts val="0"/>
              </a:spcAft>
              <a:buClr>
                <a:srgbClr val="000000"/>
              </a:buClr>
              <a:buSzPts val="2580"/>
              <a:buChar char="●"/>
            </a:pPr>
            <a:r>
              <a:rPr lang="en-US" sz="2900">
                <a:solidFill>
                  <a:srgbClr val="000000"/>
                </a:solidFill>
              </a:rPr>
              <a:t>Quarterly Roadmap Update in December</a:t>
            </a:r>
            <a:endParaRPr sz="2900">
              <a:solidFill>
                <a:srgbClr val="000000"/>
              </a:solidFill>
            </a:endParaRPr>
          </a:p>
          <a:p>
            <a:pPr indent="-392430" lvl="0" marL="457200" rtl="0" algn="l">
              <a:spcBef>
                <a:spcPts val="0"/>
              </a:spcBef>
              <a:spcAft>
                <a:spcPts val="0"/>
              </a:spcAft>
              <a:buClr>
                <a:srgbClr val="000000"/>
              </a:buClr>
              <a:buSzPts val="2580"/>
              <a:buChar char="●"/>
            </a:pPr>
            <a:r>
              <a:rPr lang="en-US" sz="2900">
                <a:solidFill>
                  <a:srgbClr val="000000"/>
                </a:solidFill>
              </a:rPr>
              <a:t>Weekly “Office Hours” sessions for DXtera members starting in September</a:t>
            </a:r>
            <a:endParaRPr sz="2900">
              <a:solidFill>
                <a:srgbClr val="000000"/>
              </a:solidFill>
            </a:endParaRPr>
          </a:p>
          <a:p>
            <a:pPr indent="0" lvl="0" marL="457200" rtl="0" algn="l">
              <a:spcBef>
                <a:spcPts val="450"/>
              </a:spcBef>
              <a:spcAft>
                <a:spcPts val="0"/>
              </a:spcAft>
              <a:buNone/>
            </a:pPr>
            <a:r>
              <a:t/>
            </a:r>
            <a:endParaRPr sz="2900">
              <a:solidFill>
                <a:srgbClr val="000000"/>
              </a:solidFill>
            </a:endParaRPr>
          </a:p>
          <a:p>
            <a:pPr indent="0" lvl="0" marL="0" rtl="0" algn="l">
              <a:spcBef>
                <a:spcPts val="450"/>
              </a:spcBef>
              <a:spcAft>
                <a:spcPts val="0"/>
              </a:spcAft>
              <a:buNone/>
            </a:pPr>
            <a:r>
              <a:rPr lang="en-US" sz="2900">
                <a:solidFill>
                  <a:srgbClr val="000000"/>
                </a:solidFill>
              </a:rPr>
              <a:t>Also please visit </a:t>
            </a:r>
            <a:r>
              <a:rPr lang="en-US" sz="2900" u="sng">
                <a:solidFill>
                  <a:schemeClr val="hlink"/>
                </a:solidFill>
                <a:hlinkClick r:id="rId3"/>
              </a:rPr>
              <a:t>http://dxtera.org</a:t>
            </a:r>
            <a:r>
              <a:rPr lang="en-US" sz="2900">
                <a:solidFill>
                  <a:srgbClr val="000000"/>
                </a:solidFill>
              </a:rPr>
              <a:t> for more information</a:t>
            </a:r>
            <a:endParaRPr sz="2900">
              <a:solidFill>
                <a:srgbClr val="00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800" name="Shape 800"/>
        <p:cNvGrpSpPr/>
        <p:nvPr/>
      </p:nvGrpSpPr>
      <p:grpSpPr>
        <a:xfrm>
          <a:off x="0" y="0"/>
          <a:ext cx="0" cy="0"/>
          <a:chOff x="0" y="0"/>
          <a:chExt cx="0" cy="0"/>
        </a:xfrm>
      </p:grpSpPr>
      <p:sp>
        <p:nvSpPr>
          <p:cNvPr id="801" name="Google Shape;801;p75"/>
          <p:cNvSpPr txBox="1"/>
          <p:nvPr>
            <p:ph idx="12" type="sldNum"/>
          </p:nvPr>
        </p:nvSpPr>
        <p:spPr>
          <a:xfrm>
            <a:off x="11382614" y="6364035"/>
            <a:ext cx="6678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88909E"/>
              </a:buClr>
              <a:buSzPts val="1000"/>
              <a:buFont typeface="Arial"/>
              <a:buNone/>
            </a:pPr>
            <a:fld id="{00000000-1234-1234-1234-123412341234}" type="slidenum">
              <a:rPr lang="en-US">
                <a:solidFill>
                  <a:srgbClr val="88909E"/>
                </a:solidFill>
              </a:rPr>
              <a:t>‹#›</a:t>
            </a:fld>
            <a:endParaRPr>
              <a:solidFill>
                <a:srgbClr val="88909E"/>
              </a:solidFill>
            </a:endParaRPr>
          </a:p>
        </p:txBody>
      </p:sp>
      <p:sp>
        <p:nvSpPr>
          <p:cNvPr id="802" name="Google Shape;802;p75"/>
          <p:cNvSpPr txBox="1"/>
          <p:nvPr>
            <p:ph type="title"/>
          </p:nvPr>
        </p:nvSpPr>
        <p:spPr>
          <a:xfrm>
            <a:off x="397918" y="2545913"/>
            <a:ext cx="11318700" cy="95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a:t>Thank you!</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1"/>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solidFill>
                  <a:schemeClr val="lt1"/>
                </a:solidFill>
              </a:rPr>
              <a:t>‹#›</a:t>
            </a:fld>
            <a:endParaRPr>
              <a:solidFill>
                <a:schemeClr val="lt1"/>
              </a:solidFill>
            </a:endParaRPr>
          </a:p>
        </p:txBody>
      </p:sp>
      <p:sp>
        <p:nvSpPr>
          <p:cNvPr id="124" name="Google Shape;124;p21"/>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Trends Part 1</a:t>
            </a:r>
            <a:endParaRPr/>
          </a:p>
        </p:txBody>
      </p:sp>
      <p:pic>
        <p:nvPicPr>
          <p:cNvPr id="125" name="Google Shape;125;p21"/>
          <p:cNvPicPr preferRelativeResize="0"/>
          <p:nvPr/>
        </p:nvPicPr>
        <p:blipFill>
          <a:blip r:embed="rId3">
            <a:alphaModFix/>
          </a:blip>
          <a:stretch>
            <a:fillRect/>
          </a:stretch>
        </p:blipFill>
        <p:spPr>
          <a:xfrm>
            <a:off x="1108550" y="978856"/>
            <a:ext cx="9395263" cy="52838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2"/>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solidFill>
                  <a:schemeClr val="lt1"/>
                </a:solidFill>
              </a:rPr>
              <a:t>‹#›</a:t>
            </a:fld>
            <a:endParaRPr>
              <a:solidFill>
                <a:schemeClr val="lt1"/>
              </a:solidFill>
            </a:endParaRPr>
          </a:p>
        </p:txBody>
      </p:sp>
      <p:sp>
        <p:nvSpPr>
          <p:cNvPr id="132" name="Google Shape;132;p22"/>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Trends Part 2</a:t>
            </a:r>
            <a:endParaRPr/>
          </a:p>
        </p:txBody>
      </p:sp>
      <p:sp>
        <p:nvSpPr>
          <p:cNvPr id="133" name="Google Shape;133;p22"/>
          <p:cNvSpPr txBox="1"/>
          <p:nvPr/>
        </p:nvSpPr>
        <p:spPr>
          <a:xfrm>
            <a:off x="197850" y="1071575"/>
            <a:ext cx="3824700" cy="5028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t>Data proliferation</a:t>
            </a:r>
            <a:endParaRPr b="1" sz="2400"/>
          </a:p>
          <a:p>
            <a:pPr indent="0" lvl="0" marL="0" rtl="0" algn="l">
              <a:spcBef>
                <a:spcPts val="0"/>
              </a:spcBef>
              <a:spcAft>
                <a:spcPts val="0"/>
              </a:spcAft>
              <a:buNone/>
            </a:pPr>
            <a:r>
              <a:t/>
            </a:r>
            <a:endParaRPr b="1"/>
          </a:p>
          <a:p>
            <a:pPr indent="0" lvl="0" marL="0" rtl="0" algn="l">
              <a:lnSpc>
                <a:spcPct val="115000"/>
              </a:lnSpc>
              <a:spcBef>
                <a:spcPts val="0"/>
              </a:spcBef>
              <a:spcAft>
                <a:spcPts val="0"/>
              </a:spcAft>
              <a:buNone/>
            </a:pPr>
            <a:r>
              <a:rPr lang="en-US"/>
              <a:t>Data integration</a:t>
            </a:r>
            <a:endParaRPr/>
          </a:p>
          <a:p>
            <a:pPr indent="0" lvl="0" marL="0" rtl="0" algn="l">
              <a:lnSpc>
                <a:spcPct val="115000"/>
              </a:lnSpc>
              <a:spcBef>
                <a:spcPts val="0"/>
              </a:spcBef>
              <a:spcAft>
                <a:spcPts val="0"/>
              </a:spcAft>
              <a:buNone/>
            </a:pPr>
            <a:r>
              <a:rPr lang="en-US"/>
              <a:t>Data Warehouse</a:t>
            </a:r>
            <a:endParaRPr/>
          </a:p>
          <a:p>
            <a:pPr indent="0" lvl="0" marL="0" rtl="0" algn="l">
              <a:lnSpc>
                <a:spcPct val="115000"/>
              </a:lnSpc>
              <a:spcBef>
                <a:spcPts val="0"/>
              </a:spcBef>
              <a:spcAft>
                <a:spcPts val="0"/>
              </a:spcAft>
              <a:buNone/>
            </a:pPr>
            <a:r>
              <a:rPr lang="en-US"/>
              <a:t>LMS</a:t>
            </a:r>
            <a:endParaRPr/>
          </a:p>
          <a:p>
            <a:pPr indent="0" lvl="0" marL="0" rtl="0" algn="l">
              <a:lnSpc>
                <a:spcPct val="115000"/>
              </a:lnSpc>
              <a:spcBef>
                <a:spcPts val="0"/>
              </a:spcBef>
              <a:spcAft>
                <a:spcPts val="0"/>
              </a:spcAft>
              <a:buNone/>
            </a:pPr>
            <a:r>
              <a:rPr lang="en-US"/>
              <a:t>Cloud vendors</a:t>
            </a:r>
            <a:endParaRPr/>
          </a:p>
          <a:p>
            <a:pPr indent="0" lvl="0" marL="0" rtl="0" algn="l">
              <a:lnSpc>
                <a:spcPct val="115000"/>
              </a:lnSpc>
              <a:spcBef>
                <a:spcPts val="0"/>
              </a:spcBef>
              <a:spcAft>
                <a:spcPts val="0"/>
              </a:spcAft>
              <a:buNone/>
            </a:pPr>
            <a:r>
              <a:rPr lang="en-US"/>
              <a:t>Data capture</a:t>
            </a:r>
            <a:endParaRPr/>
          </a:p>
          <a:p>
            <a:pPr indent="0" lvl="0" marL="0" rtl="0" algn="l">
              <a:lnSpc>
                <a:spcPct val="115000"/>
              </a:lnSpc>
              <a:spcBef>
                <a:spcPts val="0"/>
              </a:spcBef>
              <a:spcAft>
                <a:spcPts val="0"/>
              </a:spcAft>
              <a:buNone/>
            </a:pPr>
            <a:r>
              <a:rPr lang="en-US"/>
              <a:t>Data Hub</a:t>
            </a:r>
            <a:endParaRPr/>
          </a:p>
          <a:p>
            <a:pPr indent="0" lvl="0" marL="0" rtl="0" algn="l">
              <a:lnSpc>
                <a:spcPct val="115000"/>
              </a:lnSpc>
              <a:spcBef>
                <a:spcPts val="0"/>
              </a:spcBef>
              <a:spcAft>
                <a:spcPts val="0"/>
              </a:spcAft>
              <a:buNone/>
            </a:pPr>
            <a:r>
              <a:rPr lang="en-US"/>
              <a:t>Graph Database</a:t>
            </a:r>
            <a:endParaRPr/>
          </a:p>
          <a:p>
            <a:pPr indent="0" lvl="0" marL="0" rtl="0" algn="l">
              <a:lnSpc>
                <a:spcPct val="115000"/>
              </a:lnSpc>
              <a:spcBef>
                <a:spcPts val="0"/>
              </a:spcBef>
              <a:spcAft>
                <a:spcPts val="0"/>
              </a:spcAft>
              <a:buNone/>
            </a:pPr>
            <a:r>
              <a:rPr lang="en-US"/>
              <a:t>Data as a Service</a:t>
            </a:r>
            <a:endParaRPr/>
          </a:p>
          <a:p>
            <a:pPr indent="0" lvl="0" marL="0" rtl="0" algn="l">
              <a:lnSpc>
                <a:spcPct val="115000"/>
              </a:lnSpc>
              <a:spcBef>
                <a:spcPts val="0"/>
              </a:spcBef>
              <a:spcAft>
                <a:spcPts val="0"/>
              </a:spcAft>
              <a:buNone/>
            </a:pPr>
            <a:r>
              <a:rPr lang="en-US"/>
              <a:t>Data democratization</a:t>
            </a:r>
            <a:endParaRPr/>
          </a:p>
          <a:p>
            <a:pPr indent="0" lvl="0" marL="0" rtl="0" algn="l">
              <a:lnSpc>
                <a:spcPct val="115000"/>
              </a:lnSpc>
              <a:spcBef>
                <a:spcPts val="0"/>
              </a:spcBef>
              <a:spcAft>
                <a:spcPts val="0"/>
              </a:spcAft>
              <a:buNone/>
            </a:pPr>
            <a:r>
              <a:rPr lang="en-US"/>
              <a:t>Data Silo Proliferation</a:t>
            </a:r>
            <a:endParaRPr/>
          </a:p>
          <a:p>
            <a:pPr indent="0" lvl="0" marL="0" rtl="0" algn="l">
              <a:lnSpc>
                <a:spcPct val="115000"/>
              </a:lnSpc>
              <a:spcBef>
                <a:spcPts val="0"/>
              </a:spcBef>
              <a:spcAft>
                <a:spcPts val="0"/>
              </a:spcAft>
              <a:buNone/>
            </a:pPr>
            <a:r>
              <a:rPr lang="en-US"/>
              <a:t>ELT</a:t>
            </a:r>
            <a:endParaRPr/>
          </a:p>
          <a:p>
            <a:pPr indent="0" lvl="0" marL="0" rtl="0" algn="l">
              <a:lnSpc>
                <a:spcPct val="115000"/>
              </a:lnSpc>
              <a:spcBef>
                <a:spcPts val="0"/>
              </a:spcBef>
              <a:spcAft>
                <a:spcPts val="0"/>
              </a:spcAft>
              <a:buNone/>
            </a:pPr>
            <a:r>
              <a:rPr lang="en-US"/>
              <a:t>Hadoop</a:t>
            </a:r>
            <a:endParaRPr/>
          </a:p>
          <a:p>
            <a:pPr indent="0" lvl="0" marL="0" rtl="0" algn="l">
              <a:lnSpc>
                <a:spcPct val="115000"/>
              </a:lnSpc>
              <a:spcBef>
                <a:spcPts val="0"/>
              </a:spcBef>
              <a:spcAft>
                <a:spcPts val="0"/>
              </a:spcAft>
              <a:buNone/>
            </a:pPr>
            <a:r>
              <a:rPr lang="en-US"/>
              <a:t>REST/JSON</a:t>
            </a:r>
            <a:endParaRPr/>
          </a:p>
          <a:p>
            <a:pPr indent="0" lvl="0" marL="0" rtl="0" algn="l">
              <a:lnSpc>
                <a:spcPct val="115000"/>
              </a:lnSpc>
              <a:spcBef>
                <a:spcPts val="0"/>
              </a:spcBef>
              <a:spcAft>
                <a:spcPts val="0"/>
              </a:spcAft>
              <a:buNone/>
            </a:pPr>
            <a:r>
              <a:rPr lang="en-US"/>
              <a:t>Semi-structured data</a:t>
            </a:r>
            <a:endParaRPr/>
          </a:p>
          <a:p>
            <a:pPr indent="0" lvl="0" marL="0" rtl="0" algn="l">
              <a:lnSpc>
                <a:spcPct val="115000"/>
              </a:lnSpc>
              <a:spcBef>
                <a:spcPts val="0"/>
              </a:spcBef>
              <a:spcAft>
                <a:spcPts val="0"/>
              </a:spcAft>
              <a:buNone/>
            </a:pPr>
            <a:r>
              <a:rPr lang="en-US"/>
              <a:t>Use of APIs</a:t>
            </a:r>
            <a:endParaRPr/>
          </a:p>
        </p:txBody>
      </p:sp>
      <p:sp>
        <p:nvSpPr>
          <p:cNvPr id="134" name="Google Shape;134;p22"/>
          <p:cNvSpPr txBox="1"/>
          <p:nvPr/>
        </p:nvSpPr>
        <p:spPr>
          <a:xfrm>
            <a:off x="4128000" y="1071575"/>
            <a:ext cx="3824700" cy="5028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t>Good Data Practice</a:t>
            </a:r>
            <a:endParaRPr b="1" sz="2400"/>
          </a:p>
          <a:p>
            <a:pPr indent="0" lvl="0" marL="0" rtl="0" algn="l">
              <a:spcBef>
                <a:spcPts val="0"/>
              </a:spcBef>
              <a:spcAft>
                <a:spcPts val="0"/>
              </a:spcAft>
              <a:buNone/>
            </a:pPr>
            <a:r>
              <a:t/>
            </a:r>
            <a:endParaRPr b="1"/>
          </a:p>
          <a:p>
            <a:pPr indent="0" lvl="0" marL="0" rtl="0" algn="l">
              <a:lnSpc>
                <a:spcPct val="115000"/>
              </a:lnSpc>
              <a:spcBef>
                <a:spcPts val="0"/>
              </a:spcBef>
              <a:spcAft>
                <a:spcPts val="0"/>
              </a:spcAft>
              <a:buNone/>
            </a:pPr>
            <a:r>
              <a:rPr lang="en-US"/>
              <a:t>D</a:t>
            </a:r>
            <a:r>
              <a:rPr lang="en-US"/>
              <a:t>ata Analysis/Analytics</a:t>
            </a:r>
            <a:endParaRPr/>
          </a:p>
          <a:p>
            <a:pPr indent="0" lvl="0" marL="0" rtl="0" algn="l">
              <a:lnSpc>
                <a:spcPct val="115000"/>
              </a:lnSpc>
              <a:spcBef>
                <a:spcPts val="0"/>
              </a:spcBef>
              <a:spcAft>
                <a:spcPts val="0"/>
              </a:spcAft>
              <a:buNone/>
            </a:pPr>
            <a:r>
              <a:rPr lang="en-US"/>
              <a:t>Data Governance</a:t>
            </a:r>
            <a:endParaRPr/>
          </a:p>
          <a:p>
            <a:pPr indent="0" lvl="0" marL="0" rtl="0" algn="l">
              <a:lnSpc>
                <a:spcPct val="115000"/>
              </a:lnSpc>
              <a:spcBef>
                <a:spcPts val="0"/>
              </a:spcBef>
              <a:spcAft>
                <a:spcPts val="0"/>
              </a:spcAft>
              <a:buNone/>
            </a:pPr>
            <a:r>
              <a:rPr lang="en-US"/>
              <a:t>Data Management</a:t>
            </a:r>
            <a:endParaRPr/>
          </a:p>
          <a:p>
            <a:pPr indent="0" lvl="0" marL="0" rtl="0" algn="l">
              <a:lnSpc>
                <a:spcPct val="115000"/>
              </a:lnSpc>
              <a:spcBef>
                <a:spcPts val="0"/>
              </a:spcBef>
              <a:spcAft>
                <a:spcPts val="0"/>
              </a:spcAft>
              <a:buNone/>
            </a:pPr>
            <a:r>
              <a:rPr lang="en-US"/>
              <a:t>Data Quality</a:t>
            </a:r>
            <a:endParaRPr/>
          </a:p>
          <a:p>
            <a:pPr indent="0" lvl="0" marL="0" rtl="0" algn="l">
              <a:lnSpc>
                <a:spcPct val="115000"/>
              </a:lnSpc>
              <a:spcBef>
                <a:spcPts val="0"/>
              </a:spcBef>
              <a:spcAft>
                <a:spcPts val="0"/>
              </a:spcAft>
              <a:buNone/>
            </a:pPr>
            <a:r>
              <a:rPr lang="en-US"/>
              <a:t>Business Intelligence</a:t>
            </a:r>
            <a:endParaRPr/>
          </a:p>
          <a:p>
            <a:pPr indent="0" lvl="0" marL="0" rtl="0" algn="l">
              <a:lnSpc>
                <a:spcPct val="115000"/>
              </a:lnSpc>
              <a:spcBef>
                <a:spcPts val="0"/>
              </a:spcBef>
              <a:spcAft>
                <a:spcPts val="0"/>
              </a:spcAft>
              <a:buNone/>
            </a:pPr>
            <a:r>
              <a:rPr lang="en-US"/>
              <a:t>Data Maturity</a:t>
            </a:r>
            <a:endParaRPr/>
          </a:p>
          <a:p>
            <a:pPr indent="0" lvl="0" marL="0" rtl="0" algn="l">
              <a:lnSpc>
                <a:spcPct val="115000"/>
              </a:lnSpc>
              <a:spcBef>
                <a:spcPts val="0"/>
              </a:spcBef>
              <a:spcAft>
                <a:spcPts val="0"/>
              </a:spcAft>
              <a:buNone/>
            </a:pPr>
            <a:r>
              <a:rPr lang="en-US"/>
              <a:t>Data Privacy</a:t>
            </a:r>
            <a:endParaRPr/>
          </a:p>
          <a:p>
            <a:pPr indent="0" lvl="0" marL="0" rtl="0" algn="l">
              <a:lnSpc>
                <a:spcPct val="115000"/>
              </a:lnSpc>
              <a:spcBef>
                <a:spcPts val="0"/>
              </a:spcBef>
              <a:spcAft>
                <a:spcPts val="0"/>
              </a:spcAft>
              <a:buNone/>
            </a:pPr>
            <a:r>
              <a:rPr lang="en-US"/>
              <a:t>Data Modeling</a:t>
            </a:r>
            <a:endParaRPr/>
          </a:p>
          <a:p>
            <a:pPr indent="0" lvl="0" marL="0" rtl="0" algn="l">
              <a:lnSpc>
                <a:spcPct val="115000"/>
              </a:lnSpc>
              <a:spcBef>
                <a:spcPts val="0"/>
              </a:spcBef>
              <a:spcAft>
                <a:spcPts val="0"/>
              </a:spcAft>
              <a:buNone/>
            </a:pPr>
            <a:r>
              <a:rPr lang="en-US"/>
              <a:t>Data Catalogs</a:t>
            </a:r>
            <a:endParaRPr/>
          </a:p>
          <a:p>
            <a:pPr indent="0" lvl="0" marL="0" rtl="0" algn="l">
              <a:lnSpc>
                <a:spcPct val="115000"/>
              </a:lnSpc>
              <a:spcBef>
                <a:spcPts val="0"/>
              </a:spcBef>
              <a:spcAft>
                <a:spcPts val="0"/>
              </a:spcAft>
              <a:buNone/>
            </a:pPr>
            <a:r>
              <a:rPr lang="en-US"/>
              <a:t>Data Sharing</a:t>
            </a:r>
            <a:endParaRPr/>
          </a:p>
          <a:p>
            <a:pPr indent="0" lvl="0" marL="0" rtl="0" algn="l">
              <a:lnSpc>
                <a:spcPct val="115000"/>
              </a:lnSpc>
              <a:spcBef>
                <a:spcPts val="0"/>
              </a:spcBef>
              <a:spcAft>
                <a:spcPts val="0"/>
              </a:spcAft>
              <a:buNone/>
            </a:pPr>
            <a:r>
              <a:rPr lang="en-US"/>
              <a:t>GDPR</a:t>
            </a:r>
            <a:endParaRPr/>
          </a:p>
          <a:p>
            <a:pPr indent="0" lvl="0" marL="0" rtl="0" algn="l">
              <a:lnSpc>
                <a:spcPct val="115000"/>
              </a:lnSpc>
              <a:spcBef>
                <a:spcPts val="0"/>
              </a:spcBef>
              <a:spcAft>
                <a:spcPts val="0"/>
              </a:spcAft>
              <a:buNone/>
            </a:pPr>
            <a:r>
              <a:rPr lang="en-US"/>
              <a:t>Metadata</a:t>
            </a:r>
            <a:endParaRPr/>
          </a:p>
          <a:p>
            <a:pPr indent="0" lvl="0" marL="0" rtl="0" algn="l">
              <a:lnSpc>
                <a:spcPct val="115000"/>
              </a:lnSpc>
              <a:spcBef>
                <a:spcPts val="0"/>
              </a:spcBef>
              <a:spcAft>
                <a:spcPts val="0"/>
              </a:spcAft>
              <a:buNone/>
            </a:pPr>
            <a:r>
              <a:rPr lang="en-US"/>
              <a:t>Regulatory Compliance</a:t>
            </a:r>
            <a:endParaRPr/>
          </a:p>
          <a:p>
            <a:pPr indent="0" lvl="0" marL="0" rtl="0" algn="l">
              <a:lnSpc>
                <a:spcPct val="115000"/>
              </a:lnSpc>
              <a:spcBef>
                <a:spcPts val="0"/>
              </a:spcBef>
              <a:spcAft>
                <a:spcPts val="0"/>
              </a:spcAft>
              <a:buNone/>
            </a:pPr>
            <a:r>
              <a:rPr lang="en-US"/>
              <a:t>Data skills gap</a:t>
            </a:r>
            <a:endParaRPr/>
          </a:p>
          <a:p>
            <a:pPr indent="0" lvl="0" marL="0" rtl="0" algn="l">
              <a:lnSpc>
                <a:spcPct val="115000"/>
              </a:lnSpc>
              <a:spcBef>
                <a:spcPts val="0"/>
              </a:spcBef>
              <a:spcAft>
                <a:spcPts val="0"/>
              </a:spcAft>
              <a:buNone/>
            </a:pPr>
            <a:r>
              <a:rPr lang="en-US"/>
              <a:t>Data platform</a:t>
            </a:r>
            <a:endParaRPr/>
          </a:p>
          <a:p>
            <a:pPr indent="0" lvl="0" marL="0" rtl="0" algn="l">
              <a:lnSpc>
                <a:spcPct val="115000"/>
              </a:lnSpc>
              <a:spcBef>
                <a:spcPts val="0"/>
              </a:spcBef>
              <a:spcAft>
                <a:spcPts val="0"/>
              </a:spcAft>
              <a:buNone/>
            </a:pPr>
            <a:r>
              <a:rPr lang="en-US"/>
              <a:t>Data Security</a:t>
            </a:r>
            <a:endParaRPr/>
          </a:p>
          <a:p>
            <a:pPr indent="0" lvl="0" marL="0" rtl="0" algn="l">
              <a:lnSpc>
                <a:spcPct val="115000"/>
              </a:lnSpc>
              <a:spcBef>
                <a:spcPts val="0"/>
              </a:spcBef>
              <a:spcAft>
                <a:spcPts val="0"/>
              </a:spcAft>
              <a:buNone/>
            </a:pPr>
            <a:r>
              <a:t/>
            </a:r>
            <a:endParaRPr/>
          </a:p>
        </p:txBody>
      </p:sp>
      <p:sp>
        <p:nvSpPr>
          <p:cNvPr id="135" name="Google Shape;135;p22"/>
          <p:cNvSpPr txBox="1"/>
          <p:nvPr/>
        </p:nvSpPr>
        <p:spPr>
          <a:xfrm>
            <a:off x="8058150" y="1071575"/>
            <a:ext cx="3824700" cy="5028000"/>
          </a:xfrm>
          <a:prstGeom prst="rect">
            <a:avLst/>
          </a:prstGeom>
          <a:noFill/>
          <a:ln cap="flat" cmpd="sng" w="19050">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US" sz="2400"/>
              <a:t>Responsible Use of Institutional Data</a:t>
            </a:r>
            <a:endParaRPr b="1" sz="2400"/>
          </a:p>
          <a:p>
            <a:pPr indent="0" lvl="0" marL="0" rtl="0" algn="l">
              <a:spcBef>
                <a:spcPts val="0"/>
              </a:spcBef>
              <a:spcAft>
                <a:spcPts val="0"/>
              </a:spcAft>
              <a:buNone/>
            </a:pPr>
            <a:r>
              <a:t/>
            </a:r>
            <a:endParaRPr b="1"/>
          </a:p>
          <a:p>
            <a:pPr indent="0" lvl="0" marL="0" rtl="0" algn="l">
              <a:lnSpc>
                <a:spcPct val="115000"/>
              </a:lnSpc>
              <a:spcBef>
                <a:spcPts val="0"/>
              </a:spcBef>
              <a:spcAft>
                <a:spcPts val="0"/>
              </a:spcAft>
              <a:buNone/>
            </a:pPr>
            <a:r>
              <a:rPr lang="en-US"/>
              <a:t>Data-driven/informed decision making</a:t>
            </a:r>
            <a:endParaRPr/>
          </a:p>
          <a:p>
            <a:pPr indent="0" lvl="0" marL="0" rtl="0" algn="l">
              <a:lnSpc>
                <a:spcPct val="115000"/>
              </a:lnSpc>
              <a:spcBef>
                <a:spcPts val="0"/>
              </a:spcBef>
              <a:spcAft>
                <a:spcPts val="0"/>
              </a:spcAft>
              <a:buNone/>
            </a:pPr>
            <a:r>
              <a:rPr lang="en-US"/>
              <a:t>Improving outcomes</a:t>
            </a:r>
            <a:endParaRPr/>
          </a:p>
          <a:p>
            <a:pPr indent="0" lvl="0" marL="0" rtl="0" algn="l">
              <a:lnSpc>
                <a:spcPct val="115000"/>
              </a:lnSpc>
              <a:spcBef>
                <a:spcPts val="0"/>
              </a:spcBef>
              <a:spcAft>
                <a:spcPts val="0"/>
              </a:spcAft>
              <a:buNone/>
            </a:pPr>
            <a:r>
              <a:rPr lang="en-US"/>
              <a:t>Cultural shifts/cultural change</a:t>
            </a:r>
            <a:endParaRPr/>
          </a:p>
          <a:p>
            <a:pPr indent="0" lvl="0" marL="0" rtl="0" algn="l">
              <a:lnSpc>
                <a:spcPct val="115000"/>
              </a:lnSpc>
              <a:spcBef>
                <a:spcPts val="0"/>
              </a:spcBef>
              <a:spcAft>
                <a:spcPts val="0"/>
              </a:spcAft>
              <a:buNone/>
            </a:pPr>
            <a:r>
              <a:rPr lang="en-US"/>
              <a:t>Education Accessibility</a:t>
            </a:r>
            <a:endParaRPr/>
          </a:p>
          <a:p>
            <a:pPr indent="0" lvl="0" marL="0" rtl="0" algn="l">
              <a:lnSpc>
                <a:spcPct val="115000"/>
              </a:lnSpc>
              <a:spcBef>
                <a:spcPts val="0"/>
              </a:spcBef>
              <a:spcAft>
                <a:spcPts val="0"/>
              </a:spcAft>
              <a:buNone/>
            </a:pPr>
            <a:r>
              <a:rPr lang="en-US"/>
              <a:t>Learning Analytics</a:t>
            </a:r>
            <a:endParaRPr/>
          </a:p>
          <a:p>
            <a:pPr indent="0" lvl="0" marL="0" rtl="0" algn="l">
              <a:lnSpc>
                <a:spcPct val="115000"/>
              </a:lnSpc>
              <a:spcBef>
                <a:spcPts val="0"/>
              </a:spcBef>
              <a:spcAft>
                <a:spcPts val="0"/>
              </a:spcAft>
              <a:buNone/>
            </a:pPr>
            <a:r>
              <a:rPr lang="en-US"/>
              <a:t>Online enrollment/online classes</a:t>
            </a:r>
            <a:endParaRPr/>
          </a:p>
          <a:p>
            <a:pPr indent="0" lvl="0" marL="0" rtl="0" algn="l">
              <a:lnSpc>
                <a:spcPct val="115000"/>
              </a:lnSpc>
              <a:spcBef>
                <a:spcPts val="0"/>
              </a:spcBef>
              <a:spcAft>
                <a:spcPts val="0"/>
              </a:spcAft>
              <a:buNone/>
            </a:pPr>
            <a:r>
              <a:rPr lang="en-US"/>
              <a:t>Predictive Analytics</a:t>
            </a:r>
            <a:endParaRPr/>
          </a:p>
          <a:p>
            <a:pPr indent="0" lvl="0" marL="0" rtl="0" algn="l">
              <a:lnSpc>
                <a:spcPct val="115000"/>
              </a:lnSpc>
              <a:spcBef>
                <a:spcPts val="0"/>
              </a:spcBef>
              <a:spcAft>
                <a:spcPts val="0"/>
              </a:spcAft>
              <a:buNone/>
            </a:pPr>
            <a:r>
              <a:rPr lang="en-US"/>
              <a:t>Student Advising</a:t>
            </a:r>
            <a:endParaRPr/>
          </a:p>
          <a:p>
            <a:pPr indent="0" lvl="0" marL="0" rtl="0" algn="l">
              <a:lnSpc>
                <a:spcPct val="115000"/>
              </a:lnSpc>
              <a:spcBef>
                <a:spcPts val="0"/>
              </a:spcBef>
              <a:spcAft>
                <a:spcPts val="0"/>
              </a:spcAft>
              <a:buNone/>
            </a:pPr>
            <a:r>
              <a:rPr lang="en-US"/>
              <a:t>Adaptive Learning</a:t>
            </a:r>
            <a:endParaRPr/>
          </a:p>
          <a:p>
            <a:pPr indent="0" lvl="0" marL="0" rtl="0" algn="l">
              <a:lnSpc>
                <a:spcPct val="115000"/>
              </a:lnSpc>
              <a:spcBef>
                <a:spcPts val="0"/>
              </a:spcBef>
              <a:spcAft>
                <a:spcPts val="0"/>
              </a:spcAft>
              <a:buNone/>
            </a:pPr>
            <a:r>
              <a:rPr lang="en-US"/>
              <a:t>Faculty Demographic changes</a:t>
            </a:r>
            <a:endParaRPr/>
          </a:p>
          <a:p>
            <a:pPr indent="0" lvl="0" marL="0" rtl="0" algn="l">
              <a:lnSpc>
                <a:spcPct val="115000"/>
              </a:lnSpc>
              <a:spcBef>
                <a:spcPts val="0"/>
              </a:spcBef>
              <a:spcAft>
                <a:spcPts val="0"/>
              </a:spcAft>
              <a:buNone/>
            </a:pPr>
            <a:r>
              <a:rPr lang="en-US"/>
              <a:t>Develop curriculum</a:t>
            </a:r>
            <a:endParaRPr/>
          </a:p>
          <a:p>
            <a:pPr indent="0" lvl="0" marL="0" rtl="0" algn="l">
              <a:lnSpc>
                <a:spcPct val="115000"/>
              </a:lnSpc>
              <a:spcBef>
                <a:spcPts val="0"/>
              </a:spcBef>
              <a:spcAft>
                <a:spcPts val="0"/>
              </a:spcAft>
              <a:buNone/>
            </a:pPr>
            <a:r>
              <a:rPr lang="en-US"/>
              <a:t>Equity and inclusion</a:t>
            </a:r>
            <a:endParaRPr/>
          </a:p>
          <a:p>
            <a:pPr indent="0" lvl="0" marL="0" rtl="0" algn="l">
              <a:lnSpc>
                <a:spcPct val="115000"/>
              </a:lnSpc>
              <a:spcBef>
                <a:spcPts val="0"/>
              </a:spcBef>
              <a:spcAft>
                <a:spcPts val="0"/>
              </a:spcAft>
              <a:buNone/>
            </a:pPr>
            <a:r>
              <a:rPr lang="en-US"/>
              <a:t>Graduation rates</a:t>
            </a:r>
            <a:endParaRPr/>
          </a:p>
          <a:p>
            <a:pPr indent="0" lvl="0" marL="0" rtl="0" algn="l">
              <a:lnSpc>
                <a:spcPct val="115000"/>
              </a:lnSpc>
              <a:spcBef>
                <a:spcPts val="0"/>
              </a:spcBef>
              <a:spcAft>
                <a:spcPts val="0"/>
              </a:spcAft>
              <a:buNone/>
            </a:pPr>
            <a:r>
              <a:rPr lang="en-US"/>
              <a:t>Natural Language processing</a:t>
            </a:r>
            <a:endParaRPr/>
          </a:p>
          <a:p>
            <a:pPr indent="0" lvl="0" marL="0" rtl="0" algn="l">
              <a:lnSpc>
                <a:spcPct val="115000"/>
              </a:lnSpc>
              <a:spcBef>
                <a:spcPts val="0"/>
              </a:spcBef>
              <a:spcAft>
                <a:spcPts val="0"/>
              </a:spcAft>
              <a:buNone/>
            </a:pPr>
            <a:r>
              <a:rPr lang="en-US"/>
              <a:t>Academic Analytics</a:t>
            </a:r>
            <a:endParaRPr/>
          </a:p>
          <a:p>
            <a:pPr indent="0" lvl="0" marL="0" rtl="0" algn="l">
              <a:lnSpc>
                <a:spcPct val="115000"/>
              </a:lnSpc>
              <a:spcBef>
                <a:spcPts val="0"/>
              </a:spcBef>
              <a:spcAft>
                <a:spcPts val="0"/>
              </a:spcAft>
              <a:buNone/>
            </a:pPr>
            <a:r>
              <a:rPr lang="en-US"/>
              <a:t>Data ethics</a:t>
            </a:r>
            <a:endParaRPr/>
          </a:p>
          <a:p>
            <a:pPr indent="0" lvl="0" marL="0" rtl="0" algn="l">
              <a:lnSpc>
                <a:spcPct val="115000"/>
              </a:lnSpc>
              <a:spcBef>
                <a:spcPts val="0"/>
              </a:spcBef>
              <a:spcAft>
                <a:spcPts val="0"/>
              </a:spcAft>
              <a:buNone/>
            </a:pPr>
            <a:r>
              <a:t/>
            </a:r>
            <a:endParaRPr sz="1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3"/>
          <p:cNvSpPr txBox="1"/>
          <p:nvPr>
            <p:ph idx="12" type="sldNum"/>
          </p:nvPr>
        </p:nvSpPr>
        <p:spPr>
          <a:xfrm>
            <a:off x="9305402" y="64151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chemeClr val="lt1"/>
              </a:buClr>
              <a:buSzPts val="1000"/>
              <a:buFont typeface="Arial"/>
              <a:buNone/>
            </a:pPr>
            <a:fld id="{00000000-1234-1234-1234-123412341234}" type="slidenum">
              <a:rPr lang="en-US"/>
              <a:t>‹#›</a:t>
            </a:fld>
            <a:endParaRPr/>
          </a:p>
        </p:txBody>
      </p:sp>
      <p:sp>
        <p:nvSpPr>
          <p:cNvPr id="142" name="Google Shape;142;p23"/>
          <p:cNvSpPr txBox="1"/>
          <p:nvPr>
            <p:ph type="title"/>
          </p:nvPr>
        </p:nvSpPr>
        <p:spPr>
          <a:xfrm>
            <a:off x="380999" y="215656"/>
            <a:ext cx="11318700" cy="61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Data Usage Maturity Model</a:t>
            </a:r>
            <a:endParaRPr/>
          </a:p>
        </p:txBody>
      </p:sp>
      <p:graphicFrame>
        <p:nvGraphicFramePr>
          <p:cNvPr id="143" name="Google Shape;143;p23"/>
          <p:cNvGraphicFramePr/>
          <p:nvPr/>
        </p:nvGraphicFramePr>
        <p:xfrm>
          <a:off x="1528199" y="1318287"/>
          <a:ext cx="3000000" cy="3000000"/>
        </p:xfrm>
        <a:graphic>
          <a:graphicData uri="http://schemas.openxmlformats.org/drawingml/2006/table">
            <a:tbl>
              <a:tblPr bandRow="1" firstRow="1">
                <a:noFill/>
                <a:tableStyleId>{3A9D0607-CC16-4A76-8A37-DEEC860BFA7D}</a:tableStyleId>
              </a:tblPr>
              <a:tblGrid>
                <a:gridCol w="1411850"/>
                <a:gridCol w="1352100"/>
                <a:gridCol w="1352100"/>
                <a:gridCol w="1352100"/>
                <a:gridCol w="1352100"/>
                <a:gridCol w="1352100"/>
              </a:tblGrid>
              <a:tr h="777775">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tc>
                <a:tc>
                  <a:txBody>
                    <a:bodyPr/>
                    <a:lstStyle/>
                    <a:p>
                      <a:pPr indent="0" lvl="0" marL="0" marR="0" rtl="0" algn="ctr">
                        <a:spcBef>
                          <a:spcPts val="0"/>
                        </a:spcBef>
                        <a:spcAft>
                          <a:spcPts val="0"/>
                        </a:spcAft>
                        <a:buNone/>
                      </a:pPr>
                      <a:r>
                        <a:t/>
                      </a:r>
                      <a:endParaRPr sz="1100" u="none" cap="none" strike="noStrike">
                        <a:latin typeface="Verdana"/>
                        <a:ea typeface="Verdana"/>
                        <a:cs typeface="Verdana"/>
                        <a:sym typeface="Verdana"/>
                      </a:endParaRPr>
                    </a:p>
                  </a:txBody>
                  <a:tcPr marT="91450" marB="0" marR="91450" marL="91450" anchor="ctr"/>
                </a:tc>
                <a:tc>
                  <a:txBody>
                    <a:bodyPr/>
                    <a:lstStyle/>
                    <a:p>
                      <a:pPr indent="0" lvl="0" marL="0" marR="0" rtl="0" algn="ctr">
                        <a:spcBef>
                          <a:spcPts val="0"/>
                        </a:spcBef>
                        <a:spcAft>
                          <a:spcPts val="0"/>
                        </a:spcAft>
                        <a:buNone/>
                      </a:pPr>
                      <a:r>
                        <a:t/>
                      </a:r>
                      <a:endParaRPr sz="1100" u="none" cap="none" strike="noStrike">
                        <a:latin typeface="Verdana"/>
                        <a:ea typeface="Verdana"/>
                        <a:cs typeface="Verdana"/>
                        <a:sym typeface="Verdana"/>
                      </a:endParaRPr>
                    </a:p>
                  </a:txBody>
                  <a:tcPr marT="91450" marB="0" marR="91450" marL="91450" anchor="ctr"/>
                </a:tc>
                <a:tc>
                  <a:txBody>
                    <a:bodyPr/>
                    <a:lstStyle/>
                    <a:p>
                      <a:pPr indent="0" lvl="0" marL="0" marR="0" rtl="0" algn="ctr">
                        <a:spcBef>
                          <a:spcPts val="0"/>
                        </a:spcBef>
                        <a:spcAft>
                          <a:spcPts val="0"/>
                        </a:spcAft>
                        <a:buNone/>
                      </a:pPr>
                      <a:r>
                        <a:t/>
                      </a:r>
                      <a:endParaRPr sz="1100" u="none" cap="none" strike="noStrike">
                        <a:latin typeface="Verdana"/>
                        <a:ea typeface="Verdana"/>
                        <a:cs typeface="Verdana"/>
                        <a:sym typeface="Verdana"/>
                      </a:endParaRPr>
                    </a:p>
                  </a:txBody>
                  <a:tcPr marT="91450" marB="0" marR="91450" marL="91450" anchor="ctr"/>
                </a:tc>
                <a:tc>
                  <a:txBody>
                    <a:bodyPr/>
                    <a:lstStyle/>
                    <a:p>
                      <a:pPr indent="0" lvl="0" marL="0" marR="0" rtl="0" algn="ctr">
                        <a:spcBef>
                          <a:spcPts val="0"/>
                        </a:spcBef>
                        <a:spcAft>
                          <a:spcPts val="0"/>
                        </a:spcAft>
                        <a:buNone/>
                      </a:pPr>
                      <a:r>
                        <a:t/>
                      </a:r>
                      <a:endParaRPr sz="1100" u="none" cap="none" strike="noStrike">
                        <a:latin typeface="Verdana"/>
                        <a:ea typeface="Verdana"/>
                        <a:cs typeface="Verdana"/>
                        <a:sym typeface="Verdana"/>
                      </a:endParaRPr>
                    </a:p>
                  </a:txBody>
                  <a:tcPr marT="91450" marB="0" marR="91450" marL="91450" anchor="ctr"/>
                </a:tc>
                <a:tc>
                  <a:txBody>
                    <a:bodyPr/>
                    <a:lstStyle/>
                    <a:p>
                      <a:pPr indent="0" lvl="0" marL="0" marR="0" rtl="0" algn="ctr">
                        <a:spcBef>
                          <a:spcPts val="0"/>
                        </a:spcBef>
                        <a:spcAft>
                          <a:spcPts val="0"/>
                        </a:spcAft>
                        <a:buNone/>
                      </a:pPr>
                      <a:r>
                        <a:t/>
                      </a:r>
                      <a:endParaRPr sz="1100" u="none" cap="none" strike="noStrike">
                        <a:latin typeface="Verdana"/>
                        <a:ea typeface="Verdana"/>
                        <a:cs typeface="Verdana"/>
                        <a:sym typeface="Verdana"/>
                      </a:endParaRPr>
                    </a:p>
                  </a:txBody>
                  <a:tcPr marT="91450" marB="0" marR="91450" marL="91450" anchor="ctr"/>
                </a:tc>
              </a:tr>
              <a:tr h="830550">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A5A5A5"/>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D3D3D3"/>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D3D3D3"/>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D3D3D3"/>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D3D3D3"/>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D3D3D3"/>
                    </a:solidFill>
                  </a:tcPr>
                </a:tc>
              </a:tr>
              <a:tr h="830550">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A5A5A5"/>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E6E6E6"/>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E6E6E6"/>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E6E6E6"/>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E6E6E6"/>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E6E6E6"/>
                    </a:solidFill>
                  </a:tcPr>
                </a:tc>
              </a:tr>
              <a:tr h="830550">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A5A5A5"/>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D3D3D3"/>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D3D3D3"/>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D3D3D3"/>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D3D3D3"/>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D3D3D3"/>
                    </a:solidFill>
                  </a:tcPr>
                </a:tc>
              </a:tr>
              <a:tr h="830550">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A5A5A5"/>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E6E6E6"/>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E6E6E6"/>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E6E6E6"/>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E6E6E6"/>
                    </a:solidFill>
                  </a:tcPr>
                </a:tc>
                <a:tc>
                  <a:txBody>
                    <a:bodyPr/>
                    <a:lstStyle/>
                    <a:p>
                      <a:pPr indent="0" lvl="0" marL="0" marR="0" rtl="0" algn="ctr">
                        <a:spcBef>
                          <a:spcPts val="0"/>
                        </a:spcBef>
                        <a:spcAft>
                          <a:spcPts val="0"/>
                        </a:spcAft>
                        <a:buNone/>
                      </a:pPr>
                      <a:r>
                        <a:t/>
                      </a:r>
                      <a:endParaRPr sz="1400" u="none" cap="none" strike="noStrike">
                        <a:latin typeface="Verdana"/>
                        <a:ea typeface="Verdana"/>
                        <a:cs typeface="Verdana"/>
                        <a:sym typeface="Verdana"/>
                      </a:endParaRPr>
                    </a:p>
                  </a:txBody>
                  <a:tcPr marT="45725" marB="45725" marR="91450" marL="91450" anchor="ctr">
                    <a:solidFill>
                      <a:srgbClr val="E6E6E6"/>
                    </a:solidFill>
                  </a:tcPr>
                </a:tc>
              </a:tr>
            </a:tbl>
          </a:graphicData>
        </a:graphic>
      </p:graphicFrame>
      <p:sp>
        <p:nvSpPr>
          <p:cNvPr id="144" name="Google Shape;144;p23"/>
          <p:cNvSpPr/>
          <p:nvPr/>
        </p:nvSpPr>
        <p:spPr>
          <a:xfrm>
            <a:off x="2934361" y="1355613"/>
            <a:ext cx="1361669" cy="1003682"/>
          </a:xfrm>
          <a:custGeom>
            <a:rect b="b" l="l" r="r" t="t"/>
            <a:pathLst>
              <a:path extrusionOk="0" h="1003682" w="1351533">
                <a:moveTo>
                  <a:pt x="0" y="0"/>
                </a:moveTo>
                <a:lnTo>
                  <a:pt x="1351533" y="0"/>
                </a:lnTo>
                <a:lnTo>
                  <a:pt x="1351533" y="756377"/>
                </a:lnTo>
                <a:lnTo>
                  <a:pt x="958797" y="756377"/>
                </a:lnTo>
                <a:lnTo>
                  <a:pt x="675766" y="1003682"/>
                </a:lnTo>
                <a:lnTo>
                  <a:pt x="392735" y="756377"/>
                </a:lnTo>
                <a:lnTo>
                  <a:pt x="0" y="756377"/>
                </a:lnTo>
                <a:close/>
              </a:path>
            </a:pathLst>
          </a:custGeom>
          <a:solidFill>
            <a:srgbClr val="F34D3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Verdana"/>
              <a:ea typeface="Verdana"/>
              <a:cs typeface="Verdana"/>
              <a:sym typeface="Verdana"/>
            </a:endParaRPr>
          </a:p>
        </p:txBody>
      </p:sp>
      <p:sp>
        <p:nvSpPr>
          <p:cNvPr id="145" name="Google Shape;145;p23"/>
          <p:cNvSpPr/>
          <p:nvPr/>
        </p:nvSpPr>
        <p:spPr>
          <a:xfrm>
            <a:off x="4289051" y="1355613"/>
            <a:ext cx="1351533" cy="1003682"/>
          </a:xfrm>
          <a:custGeom>
            <a:rect b="b" l="l" r="r" t="t"/>
            <a:pathLst>
              <a:path extrusionOk="0" h="1003682" w="1351533">
                <a:moveTo>
                  <a:pt x="0" y="0"/>
                </a:moveTo>
                <a:lnTo>
                  <a:pt x="1351533" y="0"/>
                </a:lnTo>
                <a:lnTo>
                  <a:pt x="1351533" y="756377"/>
                </a:lnTo>
                <a:lnTo>
                  <a:pt x="958797" y="756377"/>
                </a:lnTo>
                <a:lnTo>
                  <a:pt x="675766" y="1003682"/>
                </a:lnTo>
                <a:lnTo>
                  <a:pt x="392735" y="756377"/>
                </a:lnTo>
                <a:lnTo>
                  <a:pt x="0" y="756377"/>
                </a:lnTo>
                <a:close/>
              </a:path>
            </a:pathLst>
          </a:custGeom>
          <a:solidFill>
            <a:srgbClr val="2AA5AD"/>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grpSp>
        <p:nvGrpSpPr>
          <p:cNvPr id="146" name="Google Shape;146;p23"/>
          <p:cNvGrpSpPr/>
          <p:nvPr/>
        </p:nvGrpSpPr>
        <p:grpSpPr>
          <a:xfrm>
            <a:off x="5640498" y="1355613"/>
            <a:ext cx="1351938" cy="1003682"/>
            <a:chOff x="-1364626" y="5495377"/>
            <a:chExt cx="1351533" cy="1003682"/>
          </a:xfrm>
        </p:grpSpPr>
        <p:sp>
          <p:nvSpPr>
            <p:cNvPr id="147" name="Google Shape;147;p23"/>
            <p:cNvSpPr/>
            <p:nvPr/>
          </p:nvSpPr>
          <p:spPr>
            <a:xfrm>
              <a:off x="-1364626" y="5495377"/>
              <a:ext cx="1351533" cy="1003682"/>
            </a:xfrm>
            <a:custGeom>
              <a:rect b="b" l="l" r="r" t="t"/>
              <a:pathLst>
                <a:path extrusionOk="0" h="1003682" w="1351533">
                  <a:moveTo>
                    <a:pt x="0" y="0"/>
                  </a:moveTo>
                  <a:lnTo>
                    <a:pt x="1351533" y="0"/>
                  </a:lnTo>
                  <a:lnTo>
                    <a:pt x="1351533" y="756377"/>
                  </a:lnTo>
                  <a:lnTo>
                    <a:pt x="958797" y="756377"/>
                  </a:lnTo>
                  <a:lnTo>
                    <a:pt x="675766" y="1003682"/>
                  </a:lnTo>
                  <a:lnTo>
                    <a:pt x="392735" y="756377"/>
                  </a:lnTo>
                  <a:lnTo>
                    <a:pt x="0" y="756377"/>
                  </a:lnTo>
                  <a:close/>
                </a:path>
              </a:pathLst>
            </a:custGeom>
            <a:solidFill>
              <a:srgbClr val="364A62"/>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48" name="Google Shape;148;p23"/>
            <p:cNvSpPr txBox="1"/>
            <p:nvPr/>
          </p:nvSpPr>
          <p:spPr>
            <a:xfrm>
              <a:off x="-859877" y="6179057"/>
              <a:ext cx="364200" cy="261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grpSp>
      <p:sp>
        <p:nvSpPr>
          <p:cNvPr id="149" name="Google Shape;149;p23"/>
          <p:cNvSpPr/>
          <p:nvPr/>
        </p:nvSpPr>
        <p:spPr>
          <a:xfrm>
            <a:off x="6989046" y="1355613"/>
            <a:ext cx="1354912" cy="1003682"/>
          </a:xfrm>
          <a:custGeom>
            <a:rect b="b" l="l" r="r" t="t"/>
            <a:pathLst>
              <a:path extrusionOk="0" h="1003682" w="1351533">
                <a:moveTo>
                  <a:pt x="0" y="0"/>
                </a:moveTo>
                <a:lnTo>
                  <a:pt x="1351533" y="0"/>
                </a:lnTo>
                <a:lnTo>
                  <a:pt x="1351533" y="756377"/>
                </a:lnTo>
                <a:lnTo>
                  <a:pt x="958797" y="756377"/>
                </a:lnTo>
                <a:lnTo>
                  <a:pt x="675766" y="1003682"/>
                </a:lnTo>
                <a:lnTo>
                  <a:pt x="392735" y="756377"/>
                </a:lnTo>
                <a:lnTo>
                  <a:pt x="0" y="756377"/>
                </a:lnTo>
                <a:close/>
              </a:path>
            </a:pathLst>
          </a:custGeom>
          <a:solidFill>
            <a:srgbClr val="0464C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grpSp>
        <p:nvGrpSpPr>
          <p:cNvPr id="150" name="Google Shape;150;p23"/>
          <p:cNvGrpSpPr/>
          <p:nvPr/>
        </p:nvGrpSpPr>
        <p:grpSpPr>
          <a:xfrm>
            <a:off x="8341069" y="1355613"/>
            <a:ext cx="1359507" cy="1003682"/>
            <a:chOff x="1185067" y="5495377"/>
            <a:chExt cx="1351533" cy="1003682"/>
          </a:xfrm>
        </p:grpSpPr>
        <p:sp>
          <p:nvSpPr>
            <p:cNvPr id="151" name="Google Shape;151;p23"/>
            <p:cNvSpPr/>
            <p:nvPr/>
          </p:nvSpPr>
          <p:spPr>
            <a:xfrm>
              <a:off x="1185067" y="5495377"/>
              <a:ext cx="1351533" cy="1003682"/>
            </a:xfrm>
            <a:custGeom>
              <a:rect b="b" l="l" r="r" t="t"/>
              <a:pathLst>
                <a:path extrusionOk="0" h="1003682" w="1351533">
                  <a:moveTo>
                    <a:pt x="0" y="0"/>
                  </a:moveTo>
                  <a:lnTo>
                    <a:pt x="1351533" y="0"/>
                  </a:lnTo>
                  <a:lnTo>
                    <a:pt x="1351533" y="756377"/>
                  </a:lnTo>
                  <a:lnTo>
                    <a:pt x="958797" y="756377"/>
                  </a:lnTo>
                  <a:lnTo>
                    <a:pt x="675766" y="1003682"/>
                  </a:lnTo>
                  <a:lnTo>
                    <a:pt x="392735" y="756377"/>
                  </a:lnTo>
                  <a:lnTo>
                    <a:pt x="0" y="756377"/>
                  </a:lnTo>
                  <a:close/>
                </a:path>
              </a:pathLst>
            </a:custGeom>
            <a:solidFill>
              <a:srgbClr val="54823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52" name="Google Shape;152;p23"/>
            <p:cNvSpPr txBox="1"/>
            <p:nvPr/>
          </p:nvSpPr>
          <p:spPr>
            <a:xfrm>
              <a:off x="1689816" y="6179057"/>
              <a:ext cx="364200" cy="261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grpSp>
      <p:grpSp>
        <p:nvGrpSpPr>
          <p:cNvPr id="153" name="Google Shape;153;p23"/>
          <p:cNvGrpSpPr/>
          <p:nvPr/>
        </p:nvGrpSpPr>
        <p:grpSpPr>
          <a:xfrm>
            <a:off x="2934419" y="5553871"/>
            <a:ext cx="6742698" cy="472500"/>
            <a:chOff x="1837144" y="6040938"/>
            <a:chExt cx="6742698" cy="472500"/>
          </a:xfrm>
        </p:grpSpPr>
        <p:sp>
          <p:nvSpPr>
            <p:cNvPr id="154" name="Google Shape;154;p23"/>
            <p:cNvSpPr/>
            <p:nvPr/>
          </p:nvSpPr>
          <p:spPr>
            <a:xfrm>
              <a:off x="1837144" y="6040938"/>
              <a:ext cx="1351500" cy="472500"/>
            </a:xfrm>
            <a:prstGeom prst="rect">
              <a:avLst/>
            </a:prstGeom>
            <a:solidFill>
              <a:srgbClr val="A5A5A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55" name="Google Shape;155;p23"/>
            <p:cNvSpPr/>
            <p:nvPr/>
          </p:nvSpPr>
          <p:spPr>
            <a:xfrm>
              <a:off x="3183699" y="6040938"/>
              <a:ext cx="1351500" cy="472500"/>
            </a:xfrm>
            <a:prstGeom prst="rect">
              <a:avLst/>
            </a:prstGeom>
            <a:solidFill>
              <a:srgbClr val="A5A5A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56" name="Google Shape;156;p23"/>
            <p:cNvSpPr/>
            <p:nvPr/>
          </p:nvSpPr>
          <p:spPr>
            <a:xfrm>
              <a:off x="4535232" y="6040938"/>
              <a:ext cx="1351500" cy="472500"/>
            </a:xfrm>
            <a:prstGeom prst="rect">
              <a:avLst/>
            </a:prstGeom>
            <a:solidFill>
              <a:srgbClr val="A5A5A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57" name="Google Shape;157;p23"/>
            <p:cNvSpPr/>
            <p:nvPr/>
          </p:nvSpPr>
          <p:spPr>
            <a:xfrm>
              <a:off x="5881787" y="6040938"/>
              <a:ext cx="1351500" cy="472500"/>
            </a:xfrm>
            <a:prstGeom prst="rect">
              <a:avLst/>
            </a:prstGeom>
            <a:solidFill>
              <a:srgbClr val="A5A5A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58" name="Google Shape;158;p23"/>
            <p:cNvSpPr/>
            <p:nvPr/>
          </p:nvSpPr>
          <p:spPr>
            <a:xfrm>
              <a:off x="7228342" y="6040938"/>
              <a:ext cx="1351500" cy="472500"/>
            </a:xfrm>
            <a:prstGeom prst="rect">
              <a:avLst/>
            </a:prstGeom>
            <a:solidFill>
              <a:srgbClr val="A5A5A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grpSp>
      <p:sp>
        <p:nvSpPr>
          <p:cNvPr id="159" name="Google Shape;159;p23"/>
          <p:cNvSpPr txBox="1"/>
          <p:nvPr/>
        </p:nvSpPr>
        <p:spPr>
          <a:xfrm>
            <a:off x="2959214" y="2377497"/>
            <a:ext cx="13959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rgbClr val="595959"/>
                </a:solidFill>
                <a:latin typeface="Verdana"/>
                <a:ea typeface="Verdana"/>
                <a:cs typeface="Verdana"/>
                <a:sym typeface="Verdana"/>
              </a:rPr>
              <a:t>Spreadsheets</a:t>
            </a:r>
            <a:endParaRPr/>
          </a:p>
        </p:txBody>
      </p:sp>
      <p:sp>
        <p:nvSpPr>
          <p:cNvPr id="160" name="Google Shape;160;p23"/>
          <p:cNvSpPr/>
          <p:nvPr/>
        </p:nvSpPr>
        <p:spPr>
          <a:xfrm>
            <a:off x="8692881" y="1036306"/>
            <a:ext cx="626100" cy="626100"/>
          </a:xfrm>
          <a:prstGeom prst="ellipse">
            <a:avLst/>
          </a:prstGeom>
          <a:solidFill>
            <a:srgbClr val="F2F2F2"/>
          </a:solidFill>
          <a:ln cap="flat" cmpd="sng" w="12700">
            <a:solidFill>
              <a:srgbClr val="54823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61" name="Google Shape;161;p23"/>
          <p:cNvSpPr/>
          <p:nvPr/>
        </p:nvSpPr>
        <p:spPr>
          <a:xfrm>
            <a:off x="7344390" y="1036306"/>
            <a:ext cx="626100" cy="626100"/>
          </a:xfrm>
          <a:prstGeom prst="ellipse">
            <a:avLst/>
          </a:prstGeom>
          <a:solidFill>
            <a:srgbClr val="F2F2F2"/>
          </a:solidFill>
          <a:ln cap="flat" cmpd="sng" w="12700">
            <a:solidFill>
              <a:srgbClr val="0464C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62" name="Google Shape;162;p23"/>
          <p:cNvSpPr/>
          <p:nvPr/>
        </p:nvSpPr>
        <p:spPr>
          <a:xfrm>
            <a:off x="5990538" y="1036306"/>
            <a:ext cx="626100" cy="626100"/>
          </a:xfrm>
          <a:prstGeom prst="ellipse">
            <a:avLst/>
          </a:prstGeom>
          <a:solidFill>
            <a:srgbClr val="F2F2F2"/>
          </a:solidFill>
          <a:ln cap="flat" cmpd="sng" w="12700">
            <a:solidFill>
              <a:srgbClr val="364A6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63" name="Google Shape;163;p23"/>
          <p:cNvSpPr/>
          <p:nvPr/>
        </p:nvSpPr>
        <p:spPr>
          <a:xfrm>
            <a:off x="4656789" y="1036306"/>
            <a:ext cx="626100" cy="626100"/>
          </a:xfrm>
          <a:prstGeom prst="ellipse">
            <a:avLst/>
          </a:prstGeom>
          <a:solidFill>
            <a:srgbClr val="F2F2F2"/>
          </a:solidFill>
          <a:ln cap="flat" cmpd="sng" w="12700">
            <a:solidFill>
              <a:srgbClr val="2AA5A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64" name="Google Shape;164;p23"/>
          <p:cNvSpPr/>
          <p:nvPr/>
        </p:nvSpPr>
        <p:spPr>
          <a:xfrm>
            <a:off x="3300158" y="1036306"/>
            <a:ext cx="626100" cy="626100"/>
          </a:xfrm>
          <a:prstGeom prst="ellipse">
            <a:avLst/>
          </a:prstGeom>
          <a:solidFill>
            <a:srgbClr val="F2F2F2"/>
          </a:solidFill>
          <a:ln cap="flat" cmpd="sng" w="12700">
            <a:solidFill>
              <a:srgbClr val="F34D3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65" name="Google Shape;165;p23"/>
          <p:cNvSpPr txBox="1"/>
          <p:nvPr/>
        </p:nvSpPr>
        <p:spPr>
          <a:xfrm>
            <a:off x="1555193" y="2384593"/>
            <a:ext cx="15234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FFFFFF"/>
                </a:solidFill>
                <a:latin typeface="Verdana"/>
                <a:ea typeface="Verdana"/>
                <a:cs typeface="Verdana"/>
                <a:sym typeface="Verdana"/>
              </a:rPr>
              <a:t>Technology</a:t>
            </a:r>
            <a:endParaRPr/>
          </a:p>
        </p:txBody>
      </p:sp>
      <p:sp>
        <p:nvSpPr>
          <p:cNvPr id="166" name="Google Shape;166;p23"/>
          <p:cNvSpPr txBox="1"/>
          <p:nvPr/>
        </p:nvSpPr>
        <p:spPr>
          <a:xfrm>
            <a:off x="1555193" y="3168696"/>
            <a:ext cx="1523400" cy="461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FFFFFF"/>
                </a:solidFill>
                <a:latin typeface="Verdana"/>
                <a:ea typeface="Verdana"/>
                <a:cs typeface="Verdana"/>
                <a:sym typeface="Verdana"/>
              </a:rPr>
              <a:t>Data Usage</a:t>
            </a:r>
            <a:endParaRPr/>
          </a:p>
        </p:txBody>
      </p:sp>
      <p:sp>
        <p:nvSpPr>
          <p:cNvPr id="167" name="Google Shape;167;p23"/>
          <p:cNvSpPr txBox="1"/>
          <p:nvPr/>
        </p:nvSpPr>
        <p:spPr>
          <a:xfrm>
            <a:off x="1555193" y="4036102"/>
            <a:ext cx="15234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FFFFFF"/>
                </a:solidFill>
                <a:latin typeface="Verdana"/>
                <a:ea typeface="Verdana"/>
                <a:cs typeface="Verdana"/>
                <a:sym typeface="Verdana"/>
              </a:rPr>
              <a:t>Data Management</a:t>
            </a:r>
            <a:endParaRPr/>
          </a:p>
        </p:txBody>
      </p:sp>
      <p:sp>
        <p:nvSpPr>
          <p:cNvPr id="168" name="Google Shape;168;p23"/>
          <p:cNvSpPr txBox="1"/>
          <p:nvPr/>
        </p:nvSpPr>
        <p:spPr>
          <a:xfrm>
            <a:off x="1555193" y="4851975"/>
            <a:ext cx="15234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FFFFFF"/>
                </a:solidFill>
                <a:latin typeface="Verdana"/>
                <a:ea typeface="Verdana"/>
                <a:cs typeface="Verdana"/>
                <a:sym typeface="Verdana"/>
              </a:rPr>
              <a:t>Biggest Hurdles</a:t>
            </a:r>
            <a:endParaRPr/>
          </a:p>
        </p:txBody>
      </p:sp>
      <p:sp>
        <p:nvSpPr>
          <p:cNvPr id="169" name="Google Shape;169;p23"/>
          <p:cNvSpPr/>
          <p:nvPr/>
        </p:nvSpPr>
        <p:spPr>
          <a:xfrm>
            <a:off x="1528199" y="5553870"/>
            <a:ext cx="1351500" cy="472500"/>
          </a:xfrm>
          <a:prstGeom prst="homePlate">
            <a:avLst>
              <a:gd fmla="val 36652" name="adj"/>
            </a:avLst>
          </a:prstGeom>
          <a:solidFill>
            <a:srgbClr val="A5A5A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170" name="Google Shape;170;p23"/>
          <p:cNvSpPr txBox="1"/>
          <p:nvPr/>
        </p:nvSpPr>
        <p:spPr>
          <a:xfrm>
            <a:off x="1555193" y="5651597"/>
            <a:ext cx="15234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rgbClr val="FFFFFF"/>
                </a:solidFill>
                <a:latin typeface="Verdana"/>
                <a:ea typeface="Verdana"/>
                <a:cs typeface="Verdana"/>
                <a:sym typeface="Verdana"/>
              </a:rPr>
              <a:t>Key Users</a:t>
            </a:r>
            <a:endParaRPr/>
          </a:p>
        </p:txBody>
      </p:sp>
      <p:sp>
        <p:nvSpPr>
          <p:cNvPr id="171" name="Google Shape;171;p23"/>
          <p:cNvSpPr txBox="1"/>
          <p:nvPr/>
        </p:nvSpPr>
        <p:spPr>
          <a:xfrm>
            <a:off x="2978282" y="5682040"/>
            <a:ext cx="1251000" cy="261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100">
                <a:solidFill>
                  <a:srgbClr val="FFFFFF"/>
                </a:solidFill>
                <a:latin typeface="Verdana"/>
                <a:ea typeface="Verdana"/>
                <a:cs typeface="Verdana"/>
                <a:sym typeface="Verdana"/>
              </a:rPr>
              <a:t>No user class</a:t>
            </a:r>
            <a:endParaRPr/>
          </a:p>
        </p:txBody>
      </p:sp>
      <p:sp>
        <p:nvSpPr>
          <p:cNvPr id="172" name="Google Shape;172;p23"/>
          <p:cNvSpPr txBox="1"/>
          <p:nvPr/>
        </p:nvSpPr>
        <p:spPr>
          <a:xfrm>
            <a:off x="4316961" y="5682040"/>
            <a:ext cx="1251000" cy="26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100">
                <a:solidFill>
                  <a:srgbClr val="FFFFFF"/>
                </a:solidFill>
                <a:latin typeface="Verdana"/>
                <a:ea typeface="Verdana"/>
                <a:cs typeface="Verdana"/>
                <a:sym typeface="Verdana"/>
              </a:rPr>
              <a:t>Analysts</a:t>
            </a:r>
            <a:endParaRPr/>
          </a:p>
        </p:txBody>
      </p:sp>
      <p:sp>
        <p:nvSpPr>
          <p:cNvPr id="173" name="Google Shape;173;p23"/>
          <p:cNvSpPr txBox="1"/>
          <p:nvPr/>
        </p:nvSpPr>
        <p:spPr>
          <a:xfrm>
            <a:off x="5569719" y="5682040"/>
            <a:ext cx="1477200" cy="26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100">
                <a:solidFill>
                  <a:srgbClr val="FFFFFF"/>
                </a:solidFill>
                <a:latin typeface="Verdana"/>
                <a:ea typeface="Verdana"/>
                <a:cs typeface="Verdana"/>
                <a:sym typeface="Verdana"/>
              </a:rPr>
              <a:t>Everyday Users</a:t>
            </a:r>
            <a:endParaRPr/>
          </a:p>
        </p:txBody>
      </p:sp>
      <p:sp>
        <p:nvSpPr>
          <p:cNvPr id="174" name="Google Shape;174;p23"/>
          <p:cNvSpPr txBox="1"/>
          <p:nvPr/>
        </p:nvSpPr>
        <p:spPr>
          <a:xfrm>
            <a:off x="6956950" y="5682048"/>
            <a:ext cx="14985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100">
                <a:solidFill>
                  <a:srgbClr val="FFFFFF"/>
                </a:solidFill>
                <a:latin typeface="Verdana"/>
                <a:ea typeface="Verdana"/>
                <a:cs typeface="Verdana"/>
                <a:sym typeface="Verdana"/>
              </a:rPr>
              <a:t>Data Stewards</a:t>
            </a:r>
            <a:endParaRPr/>
          </a:p>
        </p:txBody>
      </p:sp>
      <p:sp>
        <p:nvSpPr>
          <p:cNvPr id="175" name="Google Shape;175;p23"/>
          <p:cNvSpPr txBox="1"/>
          <p:nvPr/>
        </p:nvSpPr>
        <p:spPr>
          <a:xfrm>
            <a:off x="8378026" y="5682040"/>
            <a:ext cx="1251000" cy="2616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100">
                <a:solidFill>
                  <a:srgbClr val="FFFFFF"/>
                </a:solidFill>
                <a:latin typeface="Verdana"/>
                <a:ea typeface="Verdana"/>
                <a:cs typeface="Verdana"/>
                <a:sym typeface="Verdana"/>
              </a:rPr>
              <a:t>Tool Builders</a:t>
            </a:r>
            <a:endParaRPr/>
          </a:p>
        </p:txBody>
      </p:sp>
      <p:sp>
        <p:nvSpPr>
          <p:cNvPr id="176" name="Google Shape;176;p23"/>
          <p:cNvSpPr txBox="1"/>
          <p:nvPr/>
        </p:nvSpPr>
        <p:spPr>
          <a:xfrm>
            <a:off x="4297911" y="2377497"/>
            <a:ext cx="13959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rgbClr val="595959"/>
                </a:solidFill>
                <a:latin typeface="Verdana"/>
                <a:ea typeface="Verdana"/>
                <a:cs typeface="Verdana"/>
                <a:sym typeface="Verdana"/>
              </a:rPr>
              <a:t>Data Set tools </a:t>
            </a:r>
            <a:endParaRPr/>
          </a:p>
        </p:txBody>
      </p:sp>
      <p:sp>
        <p:nvSpPr>
          <p:cNvPr id="177" name="Google Shape;177;p23"/>
          <p:cNvSpPr txBox="1"/>
          <p:nvPr/>
        </p:nvSpPr>
        <p:spPr>
          <a:xfrm>
            <a:off x="5675797" y="2377497"/>
            <a:ext cx="1395900" cy="400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rgbClr val="595959"/>
                </a:solidFill>
                <a:latin typeface="Verdana"/>
                <a:ea typeface="Verdana"/>
                <a:cs typeface="Verdana"/>
                <a:sym typeface="Verdana"/>
              </a:rPr>
              <a:t>Data Warehouse</a:t>
            </a:r>
            <a:endParaRPr b="1" sz="1000">
              <a:solidFill>
                <a:srgbClr val="595959"/>
              </a:solidFill>
              <a:latin typeface="Verdana"/>
              <a:ea typeface="Verdana"/>
              <a:cs typeface="Verdana"/>
              <a:sym typeface="Verdana"/>
            </a:endParaRPr>
          </a:p>
          <a:p>
            <a:pPr indent="0" lvl="0" marL="0" marR="0" rtl="0" algn="l">
              <a:spcBef>
                <a:spcPts val="0"/>
              </a:spcBef>
              <a:spcAft>
                <a:spcPts val="0"/>
              </a:spcAft>
              <a:buNone/>
            </a:pPr>
            <a:r>
              <a:rPr b="1" lang="en-US" sz="1000">
                <a:solidFill>
                  <a:srgbClr val="595959"/>
                </a:solidFill>
                <a:latin typeface="Verdana"/>
                <a:ea typeface="Verdana"/>
                <a:cs typeface="Verdana"/>
                <a:sym typeface="Verdana"/>
              </a:rPr>
              <a:t>Self-Service</a:t>
            </a:r>
            <a:endParaRPr b="1" sz="1000">
              <a:solidFill>
                <a:srgbClr val="595959"/>
              </a:solidFill>
              <a:latin typeface="Verdana"/>
              <a:ea typeface="Verdana"/>
              <a:cs typeface="Verdana"/>
              <a:sym typeface="Verdana"/>
            </a:endParaRPr>
          </a:p>
          <a:p>
            <a:pPr indent="0" lvl="0" marL="0" marR="0" rtl="0" algn="l">
              <a:spcBef>
                <a:spcPts val="0"/>
              </a:spcBef>
              <a:spcAft>
                <a:spcPts val="0"/>
              </a:spcAft>
              <a:buNone/>
            </a:pPr>
            <a:r>
              <a:rPr b="1" lang="en-US" sz="1000">
                <a:solidFill>
                  <a:srgbClr val="595959"/>
                </a:solidFill>
                <a:latin typeface="Verdana"/>
                <a:ea typeface="Verdana"/>
                <a:cs typeface="Verdana"/>
                <a:sym typeface="Verdana"/>
              </a:rPr>
              <a:t>Data Definitions</a:t>
            </a:r>
            <a:endParaRPr b="1" sz="1000">
              <a:solidFill>
                <a:srgbClr val="595959"/>
              </a:solidFill>
              <a:latin typeface="Verdana"/>
              <a:ea typeface="Verdana"/>
              <a:cs typeface="Verdana"/>
              <a:sym typeface="Verdana"/>
            </a:endParaRPr>
          </a:p>
        </p:txBody>
      </p:sp>
      <p:sp>
        <p:nvSpPr>
          <p:cNvPr id="178" name="Google Shape;178;p23"/>
          <p:cNvSpPr txBox="1"/>
          <p:nvPr/>
        </p:nvSpPr>
        <p:spPr>
          <a:xfrm>
            <a:off x="7008268" y="2377497"/>
            <a:ext cx="1395900" cy="554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1000">
                <a:solidFill>
                  <a:srgbClr val="595959"/>
                </a:solidFill>
                <a:latin typeface="Verdana"/>
                <a:ea typeface="Verdana"/>
                <a:cs typeface="Verdana"/>
                <a:sym typeface="Verdana"/>
              </a:rPr>
              <a:t>Data Catalog</a:t>
            </a:r>
            <a:endParaRPr/>
          </a:p>
          <a:p>
            <a:pPr indent="0" lvl="0" marL="0" marR="0" rtl="0" algn="l">
              <a:spcBef>
                <a:spcPts val="0"/>
              </a:spcBef>
              <a:spcAft>
                <a:spcPts val="0"/>
              </a:spcAft>
              <a:buNone/>
            </a:pPr>
            <a:r>
              <a:rPr b="1" lang="en-US" sz="1000">
                <a:solidFill>
                  <a:srgbClr val="595959"/>
                </a:solidFill>
                <a:latin typeface="Verdana"/>
                <a:ea typeface="Verdana"/>
                <a:cs typeface="Verdana"/>
                <a:sym typeface="Verdana"/>
              </a:rPr>
              <a:t>Role-Based Access</a:t>
            </a:r>
            <a:endParaRPr/>
          </a:p>
        </p:txBody>
      </p:sp>
      <p:sp>
        <p:nvSpPr>
          <p:cNvPr id="179" name="Google Shape;179;p23"/>
          <p:cNvSpPr txBox="1"/>
          <p:nvPr/>
        </p:nvSpPr>
        <p:spPr>
          <a:xfrm>
            <a:off x="8305652" y="2419710"/>
            <a:ext cx="1395900" cy="246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000">
                <a:solidFill>
                  <a:srgbClr val="595959"/>
                </a:solidFill>
                <a:latin typeface="Verdana"/>
                <a:ea typeface="Verdana"/>
                <a:cs typeface="Verdana"/>
                <a:sym typeface="Verdana"/>
              </a:rPr>
              <a:t>Analytics/ML Toolkits </a:t>
            </a:r>
            <a:endParaRPr/>
          </a:p>
        </p:txBody>
      </p:sp>
      <p:sp>
        <p:nvSpPr>
          <p:cNvPr id="180" name="Google Shape;180;p23"/>
          <p:cNvSpPr txBox="1"/>
          <p:nvPr/>
        </p:nvSpPr>
        <p:spPr>
          <a:xfrm>
            <a:off x="3035610" y="3084314"/>
            <a:ext cx="11496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Manually compiled, non-standard reports</a:t>
            </a:r>
            <a:endParaRPr sz="900">
              <a:solidFill>
                <a:srgbClr val="595959"/>
              </a:solidFill>
              <a:latin typeface="Verdana"/>
              <a:ea typeface="Verdana"/>
              <a:cs typeface="Verdana"/>
              <a:sym typeface="Verdana"/>
            </a:endParaRPr>
          </a:p>
        </p:txBody>
      </p:sp>
      <p:sp>
        <p:nvSpPr>
          <p:cNvPr id="181" name="Google Shape;181;p23"/>
          <p:cNvSpPr txBox="1"/>
          <p:nvPr/>
        </p:nvSpPr>
        <p:spPr>
          <a:xfrm>
            <a:off x="3035610" y="3915319"/>
            <a:ext cx="11496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Ad hoc, incomplete and inconsistent</a:t>
            </a:r>
            <a:endParaRPr sz="900">
              <a:solidFill>
                <a:srgbClr val="595959"/>
              </a:solidFill>
              <a:latin typeface="Verdana"/>
              <a:ea typeface="Verdana"/>
              <a:cs typeface="Verdana"/>
              <a:sym typeface="Verdana"/>
            </a:endParaRPr>
          </a:p>
        </p:txBody>
      </p:sp>
      <p:sp>
        <p:nvSpPr>
          <p:cNvPr id="182" name="Google Shape;182;p23"/>
          <p:cNvSpPr txBox="1"/>
          <p:nvPr/>
        </p:nvSpPr>
        <p:spPr>
          <a:xfrm>
            <a:off x="3035610" y="4746324"/>
            <a:ext cx="11496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Data acquisition</a:t>
            </a:r>
            <a:endParaRPr sz="900">
              <a:solidFill>
                <a:srgbClr val="595959"/>
              </a:solidFill>
              <a:latin typeface="Verdana"/>
              <a:ea typeface="Verdana"/>
              <a:cs typeface="Verdana"/>
              <a:sym typeface="Verdana"/>
            </a:endParaRPr>
          </a:p>
        </p:txBody>
      </p:sp>
      <p:sp>
        <p:nvSpPr>
          <p:cNvPr id="183" name="Google Shape;183;p23"/>
          <p:cNvSpPr txBox="1"/>
          <p:nvPr/>
        </p:nvSpPr>
        <p:spPr>
          <a:xfrm>
            <a:off x="4392784" y="2950514"/>
            <a:ext cx="11496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Some reports development, but no unified data platform</a:t>
            </a:r>
            <a:endParaRPr sz="900">
              <a:solidFill>
                <a:srgbClr val="595959"/>
              </a:solidFill>
              <a:latin typeface="Verdana"/>
              <a:ea typeface="Verdana"/>
              <a:cs typeface="Verdana"/>
              <a:sym typeface="Verdana"/>
            </a:endParaRPr>
          </a:p>
        </p:txBody>
      </p:sp>
      <p:sp>
        <p:nvSpPr>
          <p:cNvPr id="184" name="Google Shape;184;p23"/>
          <p:cNvSpPr txBox="1"/>
          <p:nvPr/>
        </p:nvSpPr>
        <p:spPr>
          <a:xfrm>
            <a:off x="4395724" y="3911825"/>
            <a:ext cx="12510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Local definitions, local management</a:t>
            </a:r>
            <a:endParaRPr sz="900">
              <a:solidFill>
                <a:srgbClr val="595959"/>
              </a:solidFill>
              <a:latin typeface="Verdana"/>
              <a:ea typeface="Verdana"/>
              <a:cs typeface="Verdana"/>
              <a:sym typeface="Verdana"/>
            </a:endParaRPr>
          </a:p>
          <a:p>
            <a:pPr indent="0" lvl="0" marL="0" marR="0" rtl="0" algn="l">
              <a:spcBef>
                <a:spcPts val="0"/>
              </a:spcBef>
              <a:spcAft>
                <a:spcPts val="0"/>
              </a:spcAft>
              <a:buNone/>
            </a:pPr>
            <a:r>
              <a:rPr lang="en-US" sz="900">
                <a:solidFill>
                  <a:srgbClr val="595959"/>
                </a:solidFill>
                <a:latin typeface="Verdana"/>
                <a:ea typeface="Verdana"/>
                <a:cs typeface="Verdana"/>
                <a:sym typeface="Verdana"/>
              </a:rPr>
              <a:t>Access control still ad-hoc</a:t>
            </a:r>
            <a:endParaRPr sz="900">
              <a:solidFill>
                <a:srgbClr val="595959"/>
              </a:solidFill>
              <a:latin typeface="Verdana"/>
              <a:ea typeface="Verdana"/>
              <a:cs typeface="Verdana"/>
              <a:sym typeface="Verdana"/>
            </a:endParaRPr>
          </a:p>
          <a:p>
            <a:pPr indent="0" lvl="0" marL="0" marR="0" rtl="0" algn="l">
              <a:spcBef>
                <a:spcPts val="0"/>
              </a:spcBef>
              <a:spcAft>
                <a:spcPts val="0"/>
              </a:spcAft>
              <a:buNone/>
            </a:pPr>
            <a:r>
              <a:t/>
            </a:r>
            <a:endParaRPr sz="900">
              <a:solidFill>
                <a:srgbClr val="595959"/>
              </a:solidFill>
              <a:latin typeface="Verdana"/>
              <a:ea typeface="Verdana"/>
              <a:cs typeface="Verdana"/>
              <a:sym typeface="Verdana"/>
            </a:endParaRPr>
          </a:p>
        </p:txBody>
      </p:sp>
      <p:sp>
        <p:nvSpPr>
          <p:cNvPr id="185" name="Google Shape;185;p23"/>
          <p:cNvSpPr txBox="1"/>
          <p:nvPr/>
        </p:nvSpPr>
        <p:spPr>
          <a:xfrm>
            <a:off x="4407134" y="4746324"/>
            <a:ext cx="11496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Data preparation</a:t>
            </a:r>
            <a:endParaRPr sz="900">
              <a:solidFill>
                <a:srgbClr val="595959"/>
              </a:solidFill>
              <a:latin typeface="Verdana"/>
              <a:ea typeface="Verdana"/>
              <a:cs typeface="Verdana"/>
              <a:sym typeface="Verdana"/>
            </a:endParaRPr>
          </a:p>
        </p:txBody>
      </p:sp>
      <p:sp>
        <p:nvSpPr>
          <p:cNvPr id="186" name="Google Shape;186;p23"/>
          <p:cNvSpPr txBox="1"/>
          <p:nvPr/>
        </p:nvSpPr>
        <p:spPr>
          <a:xfrm>
            <a:off x="5749939" y="2950489"/>
            <a:ext cx="11496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Standardized Data Reporting</a:t>
            </a:r>
            <a:endParaRPr sz="900">
              <a:solidFill>
                <a:srgbClr val="595959"/>
              </a:solidFill>
              <a:latin typeface="Verdana"/>
              <a:ea typeface="Verdana"/>
              <a:cs typeface="Verdana"/>
              <a:sym typeface="Verdana"/>
            </a:endParaRPr>
          </a:p>
          <a:p>
            <a:pPr indent="0" lvl="0" marL="0" marR="0" rtl="0" algn="l">
              <a:spcBef>
                <a:spcPts val="0"/>
              </a:spcBef>
              <a:spcAft>
                <a:spcPts val="0"/>
              </a:spcAft>
              <a:buNone/>
            </a:pPr>
            <a:r>
              <a:rPr lang="en-US" sz="900">
                <a:solidFill>
                  <a:srgbClr val="595959"/>
                </a:solidFill>
                <a:latin typeface="Verdana"/>
                <a:ea typeface="Verdana"/>
                <a:cs typeface="Verdana"/>
                <a:sym typeface="Verdana"/>
              </a:rPr>
              <a:t>Initial Metrics/KPIs</a:t>
            </a:r>
            <a:endParaRPr sz="900">
              <a:solidFill>
                <a:srgbClr val="595959"/>
              </a:solidFill>
              <a:latin typeface="Verdana"/>
              <a:ea typeface="Verdana"/>
              <a:cs typeface="Verdana"/>
              <a:sym typeface="Verdana"/>
            </a:endParaRPr>
          </a:p>
          <a:p>
            <a:pPr indent="0" lvl="0" marL="0" marR="0" rtl="0" algn="l">
              <a:spcBef>
                <a:spcPts val="0"/>
              </a:spcBef>
              <a:spcAft>
                <a:spcPts val="0"/>
              </a:spcAft>
              <a:buNone/>
            </a:pPr>
            <a:r>
              <a:rPr lang="en-US" sz="900">
                <a:solidFill>
                  <a:srgbClr val="595959"/>
                </a:solidFill>
                <a:latin typeface="Verdana"/>
                <a:ea typeface="Verdana"/>
                <a:cs typeface="Verdana"/>
                <a:sym typeface="Verdana"/>
              </a:rPr>
              <a:t>Automated DQ</a:t>
            </a:r>
            <a:endParaRPr sz="900">
              <a:solidFill>
                <a:srgbClr val="595959"/>
              </a:solidFill>
              <a:latin typeface="Verdana"/>
              <a:ea typeface="Verdana"/>
              <a:cs typeface="Verdana"/>
              <a:sym typeface="Verdana"/>
            </a:endParaRPr>
          </a:p>
        </p:txBody>
      </p:sp>
      <p:sp>
        <p:nvSpPr>
          <p:cNvPr id="187" name="Google Shape;187;p23"/>
          <p:cNvSpPr txBox="1"/>
          <p:nvPr/>
        </p:nvSpPr>
        <p:spPr>
          <a:xfrm>
            <a:off x="5655750" y="3796975"/>
            <a:ext cx="1395900" cy="6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Common data store &amp; definitions. Active data quality and metadata management</a:t>
            </a:r>
            <a:endParaRPr sz="900">
              <a:solidFill>
                <a:srgbClr val="595959"/>
              </a:solidFill>
              <a:latin typeface="Verdana"/>
              <a:ea typeface="Verdana"/>
              <a:cs typeface="Verdana"/>
              <a:sym typeface="Verdana"/>
            </a:endParaRPr>
          </a:p>
        </p:txBody>
      </p:sp>
      <p:sp>
        <p:nvSpPr>
          <p:cNvPr id="188" name="Google Shape;188;p23"/>
          <p:cNvSpPr txBox="1"/>
          <p:nvPr/>
        </p:nvSpPr>
        <p:spPr>
          <a:xfrm>
            <a:off x="5755852" y="4746324"/>
            <a:ext cx="11496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Data Management</a:t>
            </a:r>
            <a:endParaRPr sz="900">
              <a:solidFill>
                <a:srgbClr val="595959"/>
              </a:solidFill>
              <a:latin typeface="Verdana"/>
              <a:ea typeface="Verdana"/>
              <a:cs typeface="Verdana"/>
              <a:sym typeface="Verdana"/>
            </a:endParaRPr>
          </a:p>
          <a:p>
            <a:pPr indent="0" lvl="0" marL="0" marR="0" rtl="0" algn="l">
              <a:spcBef>
                <a:spcPts val="0"/>
              </a:spcBef>
              <a:spcAft>
                <a:spcPts val="0"/>
              </a:spcAft>
              <a:buNone/>
            </a:pPr>
            <a:r>
              <a:rPr lang="en-US" sz="900">
                <a:solidFill>
                  <a:srgbClr val="595959"/>
                </a:solidFill>
                <a:latin typeface="Verdana"/>
                <a:ea typeface="Verdana"/>
                <a:cs typeface="Verdana"/>
                <a:sym typeface="Verdana"/>
              </a:rPr>
              <a:t>Data Quality</a:t>
            </a:r>
            <a:endParaRPr sz="900">
              <a:solidFill>
                <a:srgbClr val="595959"/>
              </a:solidFill>
              <a:latin typeface="Verdana"/>
              <a:ea typeface="Verdana"/>
              <a:cs typeface="Verdana"/>
              <a:sym typeface="Verdana"/>
            </a:endParaRPr>
          </a:p>
        </p:txBody>
      </p:sp>
      <p:sp>
        <p:nvSpPr>
          <p:cNvPr id="189" name="Google Shape;189;p23"/>
          <p:cNvSpPr txBox="1"/>
          <p:nvPr/>
        </p:nvSpPr>
        <p:spPr>
          <a:xfrm>
            <a:off x="7092680" y="2950489"/>
            <a:ext cx="11496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Data-driven decision making</a:t>
            </a:r>
            <a:endParaRPr sz="900">
              <a:solidFill>
                <a:srgbClr val="595959"/>
              </a:solidFill>
              <a:latin typeface="Verdana"/>
              <a:ea typeface="Verdana"/>
              <a:cs typeface="Verdana"/>
              <a:sym typeface="Verdana"/>
            </a:endParaRPr>
          </a:p>
          <a:p>
            <a:pPr indent="0" lvl="0" marL="0" marR="0" rtl="0" algn="l">
              <a:spcBef>
                <a:spcPts val="0"/>
              </a:spcBef>
              <a:spcAft>
                <a:spcPts val="0"/>
              </a:spcAft>
              <a:buNone/>
            </a:pPr>
            <a:r>
              <a:rPr lang="en-US" sz="900">
                <a:solidFill>
                  <a:srgbClr val="595959"/>
                </a:solidFill>
                <a:latin typeface="Verdana"/>
                <a:ea typeface="Verdana"/>
                <a:cs typeface="Verdana"/>
                <a:sym typeface="Verdana"/>
              </a:rPr>
              <a:t>Descriptive Analytics. Automated DQ</a:t>
            </a:r>
            <a:endParaRPr sz="900">
              <a:solidFill>
                <a:srgbClr val="595959"/>
              </a:solidFill>
              <a:latin typeface="Verdana"/>
              <a:ea typeface="Verdana"/>
              <a:cs typeface="Verdana"/>
              <a:sym typeface="Verdana"/>
            </a:endParaRPr>
          </a:p>
        </p:txBody>
      </p:sp>
      <p:sp>
        <p:nvSpPr>
          <p:cNvPr id="190" name="Google Shape;190;p23"/>
          <p:cNvSpPr txBox="1"/>
          <p:nvPr/>
        </p:nvSpPr>
        <p:spPr>
          <a:xfrm>
            <a:off x="6963876" y="3848450"/>
            <a:ext cx="13557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Process-driven data access, quality and performance management</a:t>
            </a:r>
            <a:endParaRPr sz="900">
              <a:solidFill>
                <a:srgbClr val="595959"/>
              </a:solidFill>
              <a:latin typeface="Verdana"/>
              <a:ea typeface="Verdana"/>
              <a:cs typeface="Verdana"/>
              <a:sym typeface="Verdana"/>
            </a:endParaRPr>
          </a:p>
        </p:txBody>
      </p:sp>
      <p:sp>
        <p:nvSpPr>
          <p:cNvPr id="191" name="Google Shape;191;p23"/>
          <p:cNvSpPr txBox="1"/>
          <p:nvPr/>
        </p:nvSpPr>
        <p:spPr>
          <a:xfrm>
            <a:off x="7092701" y="4746325"/>
            <a:ext cx="12510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Shared data vision</a:t>
            </a:r>
            <a:endParaRPr sz="900">
              <a:solidFill>
                <a:srgbClr val="595959"/>
              </a:solidFill>
              <a:latin typeface="Verdana"/>
              <a:ea typeface="Verdana"/>
              <a:cs typeface="Verdana"/>
              <a:sym typeface="Verdana"/>
            </a:endParaRPr>
          </a:p>
          <a:p>
            <a:pPr indent="0" lvl="0" marL="0" marR="0" rtl="0" algn="l">
              <a:spcBef>
                <a:spcPts val="0"/>
              </a:spcBef>
              <a:spcAft>
                <a:spcPts val="0"/>
              </a:spcAft>
              <a:buNone/>
            </a:pPr>
            <a:r>
              <a:rPr lang="en-US" sz="900">
                <a:solidFill>
                  <a:srgbClr val="595959"/>
                </a:solidFill>
                <a:latin typeface="Verdana"/>
                <a:ea typeface="Verdana"/>
                <a:cs typeface="Verdana"/>
                <a:sym typeface="Verdana"/>
              </a:rPr>
              <a:t>Data Governance</a:t>
            </a:r>
            <a:endParaRPr sz="900">
              <a:solidFill>
                <a:srgbClr val="595959"/>
              </a:solidFill>
              <a:latin typeface="Verdana"/>
              <a:ea typeface="Verdana"/>
              <a:cs typeface="Verdana"/>
              <a:sym typeface="Verdana"/>
            </a:endParaRPr>
          </a:p>
        </p:txBody>
      </p:sp>
      <p:sp>
        <p:nvSpPr>
          <p:cNvPr id="192" name="Google Shape;192;p23"/>
          <p:cNvSpPr txBox="1"/>
          <p:nvPr/>
        </p:nvSpPr>
        <p:spPr>
          <a:xfrm>
            <a:off x="8435407" y="3036739"/>
            <a:ext cx="11496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Forecasting and planning. Predictive Analytics</a:t>
            </a:r>
            <a:endParaRPr sz="900">
              <a:solidFill>
                <a:srgbClr val="595959"/>
              </a:solidFill>
              <a:latin typeface="Verdana"/>
              <a:ea typeface="Verdana"/>
              <a:cs typeface="Verdana"/>
              <a:sym typeface="Verdana"/>
            </a:endParaRPr>
          </a:p>
        </p:txBody>
      </p:sp>
      <p:sp>
        <p:nvSpPr>
          <p:cNvPr id="193" name="Google Shape;193;p23"/>
          <p:cNvSpPr txBox="1"/>
          <p:nvPr/>
        </p:nvSpPr>
        <p:spPr>
          <a:xfrm>
            <a:off x="8429532" y="3915319"/>
            <a:ext cx="11496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Integration of automated quality, profile and access tools</a:t>
            </a:r>
            <a:endParaRPr sz="900">
              <a:solidFill>
                <a:srgbClr val="595959"/>
              </a:solidFill>
              <a:latin typeface="Verdana"/>
              <a:ea typeface="Verdana"/>
              <a:cs typeface="Verdana"/>
              <a:sym typeface="Verdana"/>
            </a:endParaRPr>
          </a:p>
        </p:txBody>
      </p:sp>
      <p:sp>
        <p:nvSpPr>
          <p:cNvPr id="194" name="Google Shape;194;p23"/>
          <p:cNvSpPr txBox="1"/>
          <p:nvPr/>
        </p:nvSpPr>
        <p:spPr>
          <a:xfrm>
            <a:off x="8429532" y="4746324"/>
            <a:ext cx="1149600" cy="507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900">
                <a:solidFill>
                  <a:srgbClr val="595959"/>
                </a:solidFill>
                <a:latin typeface="Verdana"/>
                <a:ea typeface="Verdana"/>
                <a:cs typeface="Verdana"/>
                <a:sym typeface="Verdana"/>
              </a:rPr>
              <a:t>Tool development</a:t>
            </a:r>
            <a:endParaRPr sz="900">
              <a:solidFill>
                <a:srgbClr val="595959"/>
              </a:solidFill>
              <a:latin typeface="Verdana"/>
              <a:ea typeface="Verdana"/>
              <a:cs typeface="Verdana"/>
              <a:sym typeface="Verdana"/>
            </a:endParaRPr>
          </a:p>
          <a:p>
            <a:pPr indent="0" lvl="0" marL="0" marR="0" rtl="0" algn="l">
              <a:spcBef>
                <a:spcPts val="0"/>
              </a:spcBef>
              <a:spcAft>
                <a:spcPts val="0"/>
              </a:spcAft>
              <a:buNone/>
            </a:pPr>
            <a:r>
              <a:rPr lang="en-US" sz="900">
                <a:solidFill>
                  <a:srgbClr val="595959"/>
                </a:solidFill>
                <a:latin typeface="Verdana"/>
                <a:ea typeface="Verdana"/>
                <a:cs typeface="Verdana"/>
                <a:sym typeface="Verdana"/>
              </a:rPr>
              <a:t>Data Security</a:t>
            </a:r>
            <a:endParaRPr sz="900">
              <a:solidFill>
                <a:srgbClr val="595959"/>
              </a:solidFill>
              <a:latin typeface="Verdana"/>
              <a:ea typeface="Verdana"/>
              <a:cs typeface="Verdana"/>
              <a:sym typeface="Verdana"/>
            </a:endParaRPr>
          </a:p>
        </p:txBody>
      </p:sp>
      <p:sp>
        <p:nvSpPr>
          <p:cNvPr id="195" name="Google Shape;195;p23"/>
          <p:cNvSpPr txBox="1"/>
          <p:nvPr/>
        </p:nvSpPr>
        <p:spPr>
          <a:xfrm>
            <a:off x="2849024" y="1724325"/>
            <a:ext cx="13959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FFFFFF"/>
                </a:solidFill>
                <a:latin typeface="Verdana"/>
                <a:ea typeface="Verdana"/>
                <a:cs typeface="Verdana"/>
                <a:sym typeface="Verdana"/>
              </a:rPr>
              <a:t>Un-managed</a:t>
            </a:r>
            <a:endParaRPr/>
          </a:p>
        </p:txBody>
      </p:sp>
      <p:sp>
        <p:nvSpPr>
          <p:cNvPr id="196" name="Google Shape;196;p23"/>
          <p:cNvSpPr txBox="1"/>
          <p:nvPr/>
        </p:nvSpPr>
        <p:spPr>
          <a:xfrm>
            <a:off x="8394745" y="1724314"/>
            <a:ext cx="12510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FFFFFF"/>
                </a:solidFill>
                <a:latin typeface="Verdana"/>
                <a:ea typeface="Verdana"/>
                <a:cs typeface="Verdana"/>
                <a:sym typeface="Verdana"/>
              </a:rPr>
              <a:t>Analytic</a:t>
            </a:r>
            <a:endParaRPr/>
          </a:p>
        </p:txBody>
      </p:sp>
      <p:sp>
        <p:nvSpPr>
          <p:cNvPr id="197" name="Google Shape;197;p23"/>
          <p:cNvSpPr txBox="1"/>
          <p:nvPr/>
        </p:nvSpPr>
        <p:spPr>
          <a:xfrm>
            <a:off x="4331176" y="1724314"/>
            <a:ext cx="12510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FFFFFF"/>
                </a:solidFill>
                <a:latin typeface="Verdana"/>
                <a:ea typeface="Verdana"/>
                <a:cs typeface="Verdana"/>
                <a:sym typeface="Verdana"/>
              </a:rPr>
              <a:t>Isolated</a:t>
            </a:r>
            <a:endParaRPr/>
          </a:p>
        </p:txBody>
      </p:sp>
      <p:sp>
        <p:nvSpPr>
          <p:cNvPr id="198" name="Google Shape;198;p23"/>
          <p:cNvSpPr txBox="1"/>
          <p:nvPr/>
        </p:nvSpPr>
        <p:spPr>
          <a:xfrm>
            <a:off x="5689183" y="1724314"/>
            <a:ext cx="1251000" cy="276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200">
                <a:solidFill>
                  <a:srgbClr val="FFFFFF"/>
                </a:solidFill>
                <a:latin typeface="Verdana"/>
                <a:ea typeface="Verdana"/>
                <a:cs typeface="Verdana"/>
                <a:sym typeface="Verdana"/>
              </a:rPr>
              <a:t>Unified</a:t>
            </a:r>
            <a:endParaRPr/>
          </a:p>
        </p:txBody>
      </p:sp>
      <p:sp>
        <p:nvSpPr>
          <p:cNvPr id="199" name="Google Shape;199;p23"/>
          <p:cNvSpPr txBox="1"/>
          <p:nvPr/>
        </p:nvSpPr>
        <p:spPr>
          <a:xfrm>
            <a:off x="7041964" y="1724314"/>
            <a:ext cx="1251000" cy="27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1200">
                <a:solidFill>
                  <a:srgbClr val="FFFFFF"/>
                </a:solidFill>
                <a:latin typeface="Verdana"/>
                <a:ea typeface="Verdana"/>
                <a:cs typeface="Verdana"/>
                <a:sym typeface="Verdana"/>
              </a:rPr>
              <a:t>Managed</a:t>
            </a:r>
            <a:endParaRPr/>
          </a:p>
        </p:txBody>
      </p:sp>
      <p:grpSp>
        <p:nvGrpSpPr>
          <p:cNvPr id="200" name="Google Shape;200;p23"/>
          <p:cNvGrpSpPr/>
          <p:nvPr/>
        </p:nvGrpSpPr>
        <p:grpSpPr>
          <a:xfrm>
            <a:off x="2934419" y="6003044"/>
            <a:ext cx="6742698" cy="66924"/>
            <a:chOff x="1837144" y="6489978"/>
            <a:chExt cx="6742698" cy="180000"/>
          </a:xfrm>
        </p:grpSpPr>
        <p:sp>
          <p:nvSpPr>
            <p:cNvPr id="201" name="Google Shape;201;p23"/>
            <p:cNvSpPr/>
            <p:nvPr/>
          </p:nvSpPr>
          <p:spPr>
            <a:xfrm>
              <a:off x="1837144" y="6489978"/>
              <a:ext cx="1351500" cy="180000"/>
            </a:xfrm>
            <a:prstGeom prst="rect">
              <a:avLst/>
            </a:prstGeom>
            <a:solidFill>
              <a:srgbClr val="F34D33"/>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202" name="Google Shape;202;p23"/>
            <p:cNvSpPr/>
            <p:nvPr/>
          </p:nvSpPr>
          <p:spPr>
            <a:xfrm>
              <a:off x="3183699" y="6489978"/>
              <a:ext cx="1351500" cy="180000"/>
            </a:xfrm>
            <a:prstGeom prst="rect">
              <a:avLst/>
            </a:prstGeom>
            <a:solidFill>
              <a:srgbClr val="2AA5AD"/>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203" name="Google Shape;203;p23"/>
            <p:cNvSpPr/>
            <p:nvPr/>
          </p:nvSpPr>
          <p:spPr>
            <a:xfrm>
              <a:off x="4535232" y="6489978"/>
              <a:ext cx="1351500" cy="180000"/>
            </a:xfrm>
            <a:prstGeom prst="rect">
              <a:avLst/>
            </a:prstGeom>
            <a:solidFill>
              <a:srgbClr val="364A62"/>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204" name="Google Shape;204;p23"/>
            <p:cNvSpPr/>
            <p:nvPr/>
          </p:nvSpPr>
          <p:spPr>
            <a:xfrm>
              <a:off x="5881787" y="6489978"/>
              <a:ext cx="1351500" cy="180000"/>
            </a:xfrm>
            <a:prstGeom prst="rect">
              <a:avLst/>
            </a:prstGeom>
            <a:solidFill>
              <a:srgbClr val="0464C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sp>
          <p:nvSpPr>
            <p:cNvPr id="205" name="Google Shape;205;p23"/>
            <p:cNvSpPr/>
            <p:nvPr/>
          </p:nvSpPr>
          <p:spPr>
            <a:xfrm>
              <a:off x="7228342" y="6489978"/>
              <a:ext cx="1351500" cy="180000"/>
            </a:xfrm>
            <a:prstGeom prst="rect">
              <a:avLst/>
            </a:prstGeom>
            <a:solidFill>
              <a:srgbClr val="548235"/>
            </a:solidFill>
            <a:ln cap="flat" cmpd="sng" w="9525">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Verdana"/>
                <a:ea typeface="Verdana"/>
                <a:cs typeface="Verdana"/>
                <a:sym typeface="Verdana"/>
              </a:endParaRPr>
            </a:p>
          </p:txBody>
        </p:sp>
      </p:grpSp>
      <p:sp>
        <p:nvSpPr>
          <p:cNvPr id="206" name="Google Shape;206;p23"/>
          <p:cNvSpPr/>
          <p:nvPr/>
        </p:nvSpPr>
        <p:spPr>
          <a:xfrm>
            <a:off x="3435050" y="1180075"/>
            <a:ext cx="359400" cy="400200"/>
          </a:xfrm>
          <a:custGeom>
            <a:rect b="b" l="l" r="r" t="t"/>
            <a:pathLst>
              <a:path extrusionOk="0" h="120000" w="120000">
                <a:moveTo>
                  <a:pt x="35474" y="85605"/>
                </a:moveTo>
                <a:cubicBezTo>
                  <a:pt x="32225" y="82711"/>
                  <a:pt x="27075" y="77811"/>
                  <a:pt x="21931" y="71638"/>
                </a:cubicBezTo>
                <a:cubicBezTo>
                  <a:pt x="14418" y="62627"/>
                  <a:pt x="5456" y="49083"/>
                  <a:pt x="5456" y="35722"/>
                </a:cubicBezTo>
                <a:cubicBezTo>
                  <a:pt x="5456" y="19038"/>
                  <a:pt x="18927" y="5455"/>
                  <a:pt x="35480" y="5455"/>
                </a:cubicBezTo>
                <a:cubicBezTo>
                  <a:pt x="52032" y="5455"/>
                  <a:pt x="65498" y="19038"/>
                  <a:pt x="65498" y="35722"/>
                </a:cubicBezTo>
                <a:cubicBezTo>
                  <a:pt x="65498" y="56711"/>
                  <a:pt x="43962" y="78022"/>
                  <a:pt x="35474" y="85605"/>
                </a:cubicBezTo>
                <a:moveTo>
                  <a:pt x="35480" y="0"/>
                </a:moveTo>
                <a:cubicBezTo>
                  <a:pt x="15884" y="0"/>
                  <a:pt x="0" y="15994"/>
                  <a:pt x="0" y="35722"/>
                </a:cubicBezTo>
                <a:cubicBezTo>
                  <a:pt x="0" y="64750"/>
                  <a:pt x="35480" y="92783"/>
                  <a:pt x="35480" y="92783"/>
                </a:cubicBezTo>
                <a:cubicBezTo>
                  <a:pt x="35480" y="92783"/>
                  <a:pt x="70960" y="64750"/>
                  <a:pt x="70960" y="35722"/>
                </a:cubicBezTo>
                <a:cubicBezTo>
                  <a:pt x="70960" y="15994"/>
                  <a:pt x="55075" y="0"/>
                  <a:pt x="35480" y="0"/>
                </a:cubicBezTo>
                <a:moveTo>
                  <a:pt x="96736" y="108911"/>
                </a:moveTo>
                <a:cubicBezTo>
                  <a:pt x="95454" y="109800"/>
                  <a:pt x="93944" y="110605"/>
                  <a:pt x="92261" y="111294"/>
                </a:cubicBezTo>
                <a:cubicBezTo>
                  <a:pt x="90868" y="111872"/>
                  <a:pt x="90204" y="113466"/>
                  <a:pt x="90778" y="114861"/>
                </a:cubicBezTo>
                <a:cubicBezTo>
                  <a:pt x="91208" y="115916"/>
                  <a:pt x="92227" y="116550"/>
                  <a:pt x="93298" y="116550"/>
                </a:cubicBezTo>
                <a:cubicBezTo>
                  <a:pt x="93643" y="116550"/>
                  <a:pt x="94000" y="116483"/>
                  <a:pt x="94334" y="116344"/>
                </a:cubicBezTo>
                <a:cubicBezTo>
                  <a:pt x="96385" y="115500"/>
                  <a:pt x="98241" y="114505"/>
                  <a:pt x="99846" y="113394"/>
                </a:cubicBezTo>
                <a:cubicBezTo>
                  <a:pt x="101089" y="112533"/>
                  <a:pt x="101396" y="110833"/>
                  <a:pt x="100537" y="109594"/>
                </a:cubicBezTo>
                <a:cubicBezTo>
                  <a:pt x="99679" y="108361"/>
                  <a:pt x="97974" y="108050"/>
                  <a:pt x="96736" y="108911"/>
                </a:cubicBezTo>
                <a:moveTo>
                  <a:pt x="90561" y="72455"/>
                </a:moveTo>
                <a:cubicBezTo>
                  <a:pt x="89781" y="71055"/>
                  <a:pt x="89307" y="69605"/>
                  <a:pt x="89145" y="68138"/>
                </a:cubicBezTo>
                <a:cubicBezTo>
                  <a:pt x="88984" y="66638"/>
                  <a:pt x="87674" y="65561"/>
                  <a:pt x="86141" y="65716"/>
                </a:cubicBezTo>
                <a:cubicBezTo>
                  <a:pt x="84642" y="65883"/>
                  <a:pt x="83555" y="67222"/>
                  <a:pt x="83723" y="68722"/>
                </a:cubicBezTo>
                <a:cubicBezTo>
                  <a:pt x="83957" y="70927"/>
                  <a:pt x="84659" y="73077"/>
                  <a:pt x="85801" y="75122"/>
                </a:cubicBezTo>
                <a:cubicBezTo>
                  <a:pt x="86297" y="76011"/>
                  <a:pt x="87228" y="76516"/>
                  <a:pt x="88181" y="76516"/>
                </a:cubicBezTo>
                <a:cubicBezTo>
                  <a:pt x="88638" y="76516"/>
                  <a:pt x="89090" y="76405"/>
                  <a:pt x="89513" y="76166"/>
                </a:cubicBezTo>
                <a:cubicBezTo>
                  <a:pt x="90829" y="75433"/>
                  <a:pt x="91302" y="73772"/>
                  <a:pt x="90561" y="72455"/>
                </a:cubicBezTo>
                <a:moveTo>
                  <a:pt x="101708" y="84744"/>
                </a:moveTo>
                <a:cubicBezTo>
                  <a:pt x="100548" y="83227"/>
                  <a:pt x="99222" y="81711"/>
                  <a:pt x="97745" y="80216"/>
                </a:cubicBezTo>
                <a:cubicBezTo>
                  <a:pt x="96692" y="79144"/>
                  <a:pt x="94964" y="79133"/>
                  <a:pt x="93883" y="80188"/>
                </a:cubicBezTo>
                <a:cubicBezTo>
                  <a:pt x="92813" y="81244"/>
                  <a:pt x="92802" y="82972"/>
                  <a:pt x="93860" y="84050"/>
                </a:cubicBezTo>
                <a:cubicBezTo>
                  <a:pt x="95170" y="85377"/>
                  <a:pt x="96352" y="86733"/>
                  <a:pt x="97372" y="88061"/>
                </a:cubicBezTo>
                <a:cubicBezTo>
                  <a:pt x="97912" y="88761"/>
                  <a:pt x="98720" y="89127"/>
                  <a:pt x="99540" y="89127"/>
                </a:cubicBezTo>
                <a:cubicBezTo>
                  <a:pt x="100119" y="89127"/>
                  <a:pt x="100699" y="88950"/>
                  <a:pt x="101195" y="88566"/>
                </a:cubicBezTo>
                <a:cubicBezTo>
                  <a:pt x="102399" y="87650"/>
                  <a:pt x="102622" y="85938"/>
                  <a:pt x="101708" y="84744"/>
                </a:cubicBezTo>
                <a:moveTo>
                  <a:pt x="119693" y="32933"/>
                </a:moveTo>
                <a:cubicBezTo>
                  <a:pt x="119002" y="31594"/>
                  <a:pt x="117358" y="31066"/>
                  <a:pt x="116020" y="31761"/>
                </a:cubicBezTo>
                <a:cubicBezTo>
                  <a:pt x="116020" y="31761"/>
                  <a:pt x="115089" y="32238"/>
                  <a:pt x="113534" y="33122"/>
                </a:cubicBezTo>
                <a:cubicBezTo>
                  <a:pt x="112225" y="33866"/>
                  <a:pt x="111768" y="35533"/>
                  <a:pt x="112514" y="36844"/>
                </a:cubicBezTo>
                <a:cubicBezTo>
                  <a:pt x="113016" y="37727"/>
                  <a:pt x="113941" y="38222"/>
                  <a:pt x="114889" y="38222"/>
                </a:cubicBezTo>
                <a:cubicBezTo>
                  <a:pt x="115351" y="38222"/>
                  <a:pt x="115814" y="38105"/>
                  <a:pt x="116237" y="37861"/>
                </a:cubicBezTo>
                <a:cubicBezTo>
                  <a:pt x="117642" y="37066"/>
                  <a:pt x="118495" y="36622"/>
                  <a:pt x="118517" y="36611"/>
                </a:cubicBezTo>
                <a:cubicBezTo>
                  <a:pt x="119860" y="35922"/>
                  <a:pt x="120384" y="34277"/>
                  <a:pt x="119693" y="32933"/>
                </a:cubicBezTo>
                <a:moveTo>
                  <a:pt x="103993" y="93811"/>
                </a:moveTo>
                <a:cubicBezTo>
                  <a:pt x="102521" y="94116"/>
                  <a:pt x="101574" y="95561"/>
                  <a:pt x="101881" y="97038"/>
                </a:cubicBezTo>
                <a:cubicBezTo>
                  <a:pt x="102059" y="97916"/>
                  <a:pt x="102159" y="98783"/>
                  <a:pt x="102159" y="99605"/>
                </a:cubicBezTo>
                <a:cubicBezTo>
                  <a:pt x="102159" y="100277"/>
                  <a:pt x="102092" y="100950"/>
                  <a:pt x="101970" y="101594"/>
                </a:cubicBezTo>
                <a:cubicBezTo>
                  <a:pt x="101680" y="103077"/>
                  <a:pt x="102650" y="104505"/>
                  <a:pt x="104127" y="104788"/>
                </a:cubicBezTo>
                <a:cubicBezTo>
                  <a:pt x="104305" y="104827"/>
                  <a:pt x="104478" y="104838"/>
                  <a:pt x="104650" y="104838"/>
                </a:cubicBezTo>
                <a:cubicBezTo>
                  <a:pt x="105932" y="104838"/>
                  <a:pt x="107075" y="103933"/>
                  <a:pt x="107326" y="102627"/>
                </a:cubicBezTo>
                <a:cubicBezTo>
                  <a:pt x="107521" y="101644"/>
                  <a:pt x="107615" y="100633"/>
                  <a:pt x="107615" y="99605"/>
                </a:cubicBezTo>
                <a:cubicBezTo>
                  <a:pt x="107615" y="98416"/>
                  <a:pt x="107482" y="97177"/>
                  <a:pt x="107225" y="95927"/>
                </a:cubicBezTo>
                <a:cubicBezTo>
                  <a:pt x="106913" y="94450"/>
                  <a:pt x="105464" y="93511"/>
                  <a:pt x="103993" y="93811"/>
                </a:cubicBezTo>
                <a:moveTo>
                  <a:pt x="103608" y="39477"/>
                </a:moveTo>
                <a:cubicBezTo>
                  <a:pt x="102087" y="40572"/>
                  <a:pt x="100515" y="41766"/>
                  <a:pt x="98960" y="43027"/>
                </a:cubicBezTo>
                <a:cubicBezTo>
                  <a:pt x="97790" y="43983"/>
                  <a:pt x="97617" y="45700"/>
                  <a:pt x="98570" y="46866"/>
                </a:cubicBezTo>
                <a:cubicBezTo>
                  <a:pt x="99111" y="47533"/>
                  <a:pt x="99896" y="47872"/>
                  <a:pt x="100688" y="47872"/>
                </a:cubicBezTo>
                <a:cubicBezTo>
                  <a:pt x="101290" y="47872"/>
                  <a:pt x="101903" y="47672"/>
                  <a:pt x="102404" y="47261"/>
                </a:cubicBezTo>
                <a:cubicBezTo>
                  <a:pt x="103870" y="46066"/>
                  <a:pt x="105353" y="44944"/>
                  <a:pt x="106791" y="43916"/>
                </a:cubicBezTo>
                <a:cubicBezTo>
                  <a:pt x="108011" y="43038"/>
                  <a:pt x="108295" y="41333"/>
                  <a:pt x="107415" y="40111"/>
                </a:cubicBezTo>
                <a:cubicBezTo>
                  <a:pt x="106540" y="38883"/>
                  <a:pt x="104834" y="38605"/>
                  <a:pt x="103608" y="39477"/>
                </a:cubicBezTo>
                <a:moveTo>
                  <a:pt x="81950" y="113955"/>
                </a:moveTo>
                <a:cubicBezTo>
                  <a:pt x="80217" y="114200"/>
                  <a:pt x="78389" y="114388"/>
                  <a:pt x="76516" y="114505"/>
                </a:cubicBezTo>
                <a:cubicBezTo>
                  <a:pt x="75011" y="114605"/>
                  <a:pt x="73869" y="115905"/>
                  <a:pt x="73969" y="117411"/>
                </a:cubicBezTo>
                <a:cubicBezTo>
                  <a:pt x="74064" y="118855"/>
                  <a:pt x="75262" y="119961"/>
                  <a:pt x="76689" y="119961"/>
                </a:cubicBezTo>
                <a:cubicBezTo>
                  <a:pt x="76750" y="119961"/>
                  <a:pt x="76806" y="119955"/>
                  <a:pt x="76867" y="119955"/>
                </a:cubicBezTo>
                <a:cubicBezTo>
                  <a:pt x="78874" y="119822"/>
                  <a:pt x="80847" y="119627"/>
                  <a:pt x="82719" y="119361"/>
                </a:cubicBezTo>
                <a:cubicBezTo>
                  <a:pt x="84213" y="119150"/>
                  <a:pt x="85250" y="117766"/>
                  <a:pt x="85038" y="116272"/>
                </a:cubicBezTo>
                <a:cubicBezTo>
                  <a:pt x="84826" y="114783"/>
                  <a:pt x="83449" y="113733"/>
                  <a:pt x="81950" y="113955"/>
                </a:cubicBezTo>
                <a:moveTo>
                  <a:pt x="49563" y="111716"/>
                </a:moveTo>
                <a:cubicBezTo>
                  <a:pt x="47830" y="111094"/>
                  <a:pt x="46253" y="110366"/>
                  <a:pt x="44876" y="109561"/>
                </a:cubicBezTo>
                <a:cubicBezTo>
                  <a:pt x="43572" y="108788"/>
                  <a:pt x="41906" y="109238"/>
                  <a:pt x="41142" y="110533"/>
                </a:cubicBezTo>
                <a:cubicBezTo>
                  <a:pt x="40373" y="111833"/>
                  <a:pt x="40813" y="113511"/>
                  <a:pt x="42112" y="114266"/>
                </a:cubicBezTo>
                <a:cubicBezTo>
                  <a:pt x="43784" y="115244"/>
                  <a:pt x="45668" y="116116"/>
                  <a:pt x="47719" y="116855"/>
                </a:cubicBezTo>
                <a:cubicBezTo>
                  <a:pt x="48025" y="116961"/>
                  <a:pt x="48332" y="117011"/>
                  <a:pt x="48644" y="117011"/>
                </a:cubicBezTo>
                <a:cubicBezTo>
                  <a:pt x="49758" y="117011"/>
                  <a:pt x="50812" y="116322"/>
                  <a:pt x="51213" y="115205"/>
                </a:cubicBezTo>
                <a:cubicBezTo>
                  <a:pt x="51720" y="113788"/>
                  <a:pt x="50985" y="112222"/>
                  <a:pt x="49563" y="111716"/>
                </a:cubicBezTo>
                <a:moveTo>
                  <a:pt x="65492" y="114544"/>
                </a:moveTo>
                <a:cubicBezTo>
                  <a:pt x="63603" y="114444"/>
                  <a:pt x="61763" y="114288"/>
                  <a:pt x="60030" y="114072"/>
                </a:cubicBezTo>
                <a:cubicBezTo>
                  <a:pt x="58531" y="113850"/>
                  <a:pt x="57171" y="114944"/>
                  <a:pt x="56987" y="116438"/>
                </a:cubicBezTo>
                <a:cubicBezTo>
                  <a:pt x="56798" y="117938"/>
                  <a:pt x="57862" y="119300"/>
                  <a:pt x="59356" y="119483"/>
                </a:cubicBezTo>
                <a:cubicBezTo>
                  <a:pt x="61217" y="119716"/>
                  <a:pt x="63185" y="119888"/>
                  <a:pt x="65202" y="120000"/>
                </a:cubicBezTo>
                <a:cubicBezTo>
                  <a:pt x="65252" y="120000"/>
                  <a:pt x="65297" y="120000"/>
                  <a:pt x="65347" y="120000"/>
                </a:cubicBezTo>
                <a:cubicBezTo>
                  <a:pt x="66791" y="120000"/>
                  <a:pt x="67994" y="118872"/>
                  <a:pt x="68073" y="117416"/>
                </a:cubicBezTo>
                <a:cubicBezTo>
                  <a:pt x="68151" y="115905"/>
                  <a:pt x="66997" y="114622"/>
                  <a:pt x="65492" y="114544"/>
                </a:cubicBezTo>
                <a:moveTo>
                  <a:pt x="38121" y="101000"/>
                </a:moveTo>
                <a:cubicBezTo>
                  <a:pt x="38099" y="99511"/>
                  <a:pt x="36890" y="98311"/>
                  <a:pt x="35396" y="98311"/>
                </a:cubicBezTo>
                <a:cubicBezTo>
                  <a:pt x="33886" y="98311"/>
                  <a:pt x="32665" y="99533"/>
                  <a:pt x="32665" y="101044"/>
                </a:cubicBezTo>
                <a:cubicBezTo>
                  <a:pt x="32665" y="101300"/>
                  <a:pt x="32698" y="102688"/>
                  <a:pt x="33423" y="104633"/>
                </a:cubicBezTo>
                <a:cubicBezTo>
                  <a:pt x="33830" y="105738"/>
                  <a:pt x="34872" y="106416"/>
                  <a:pt x="35981" y="106416"/>
                </a:cubicBezTo>
                <a:cubicBezTo>
                  <a:pt x="36293" y="106416"/>
                  <a:pt x="36616" y="106361"/>
                  <a:pt x="36929" y="106244"/>
                </a:cubicBezTo>
                <a:cubicBezTo>
                  <a:pt x="38344" y="105722"/>
                  <a:pt x="39063" y="104155"/>
                  <a:pt x="38539" y="102738"/>
                </a:cubicBezTo>
                <a:cubicBezTo>
                  <a:pt x="38171" y="101744"/>
                  <a:pt x="38127" y="101061"/>
                  <a:pt x="38121" y="101000"/>
                </a:cubicBezTo>
                <a:moveTo>
                  <a:pt x="87836" y="59988"/>
                </a:moveTo>
                <a:cubicBezTo>
                  <a:pt x="88270" y="60244"/>
                  <a:pt x="88750" y="60366"/>
                  <a:pt x="89218" y="60366"/>
                </a:cubicBezTo>
                <a:cubicBezTo>
                  <a:pt x="90154" y="60366"/>
                  <a:pt x="91063" y="59888"/>
                  <a:pt x="91575" y="59027"/>
                </a:cubicBezTo>
                <a:cubicBezTo>
                  <a:pt x="92389" y="57644"/>
                  <a:pt x="93415" y="56222"/>
                  <a:pt x="94618" y="54783"/>
                </a:cubicBezTo>
                <a:cubicBezTo>
                  <a:pt x="95588" y="53627"/>
                  <a:pt x="95438" y="51905"/>
                  <a:pt x="94284" y="50938"/>
                </a:cubicBezTo>
                <a:cubicBezTo>
                  <a:pt x="93125" y="49966"/>
                  <a:pt x="91403" y="50122"/>
                  <a:pt x="90438" y="51277"/>
                </a:cubicBezTo>
                <a:cubicBezTo>
                  <a:pt x="89039" y="52938"/>
                  <a:pt x="87841" y="54622"/>
                  <a:pt x="86871" y="56250"/>
                </a:cubicBezTo>
                <a:cubicBezTo>
                  <a:pt x="86108" y="57550"/>
                  <a:pt x="86537" y="59216"/>
                  <a:pt x="87836" y="59988"/>
                </a:cubicBezTo>
                <a:moveTo>
                  <a:pt x="35480" y="49116"/>
                </a:moveTo>
                <a:cubicBezTo>
                  <a:pt x="27944" y="49116"/>
                  <a:pt x="21830" y="43005"/>
                  <a:pt x="21830" y="35466"/>
                </a:cubicBezTo>
                <a:cubicBezTo>
                  <a:pt x="21830" y="27927"/>
                  <a:pt x="27944" y="21816"/>
                  <a:pt x="35480" y="21816"/>
                </a:cubicBezTo>
                <a:cubicBezTo>
                  <a:pt x="43020" y="21816"/>
                  <a:pt x="49123" y="27927"/>
                  <a:pt x="49123" y="35466"/>
                </a:cubicBezTo>
                <a:cubicBezTo>
                  <a:pt x="49123" y="43005"/>
                  <a:pt x="43020" y="49116"/>
                  <a:pt x="35480" y="49116"/>
                </a:cubicBezTo>
                <a:moveTo>
                  <a:pt x="35480" y="16416"/>
                </a:moveTo>
                <a:cubicBezTo>
                  <a:pt x="24929" y="16416"/>
                  <a:pt x="16374" y="24966"/>
                  <a:pt x="16374" y="35511"/>
                </a:cubicBezTo>
                <a:cubicBezTo>
                  <a:pt x="16374" y="46061"/>
                  <a:pt x="24929" y="54616"/>
                  <a:pt x="35480" y="54616"/>
                </a:cubicBezTo>
                <a:cubicBezTo>
                  <a:pt x="46030" y="54616"/>
                  <a:pt x="54585" y="46061"/>
                  <a:pt x="54585" y="35511"/>
                </a:cubicBezTo>
                <a:cubicBezTo>
                  <a:pt x="54585" y="24966"/>
                  <a:pt x="46030" y="16416"/>
                  <a:pt x="35480" y="16416"/>
                </a:cubicBezTo>
              </a:path>
            </a:pathLst>
          </a:custGeom>
          <a:solidFill>
            <a:srgbClr val="000000"/>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rgbClr val="7F7F7F"/>
              </a:solidFill>
              <a:latin typeface="Lato"/>
              <a:ea typeface="Lato"/>
              <a:cs typeface="Lato"/>
              <a:sym typeface="Lato"/>
            </a:endParaRPr>
          </a:p>
        </p:txBody>
      </p:sp>
      <p:sp>
        <p:nvSpPr>
          <p:cNvPr id="207" name="Google Shape;207;p23"/>
          <p:cNvSpPr/>
          <p:nvPr/>
        </p:nvSpPr>
        <p:spPr>
          <a:xfrm>
            <a:off x="4788739" y="1118575"/>
            <a:ext cx="359400" cy="461700"/>
          </a:xfrm>
          <a:custGeom>
            <a:rect b="b" l="l" r="r" t="t"/>
            <a:pathLst>
              <a:path extrusionOk="0" h="120000" w="120000">
                <a:moveTo>
                  <a:pt x="95288" y="92727"/>
                </a:moveTo>
                <a:lnTo>
                  <a:pt x="20000" y="92727"/>
                </a:lnTo>
                <a:lnTo>
                  <a:pt x="20000" y="65455"/>
                </a:lnTo>
                <a:lnTo>
                  <a:pt x="95288" y="65455"/>
                </a:lnTo>
                <a:lnTo>
                  <a:pt x="111955" y="79088"/>
                </a:lnTo>
                <a:cubicBezTo>
                  <a:pt x="111955" y="79088"/>
                  <a:pt x="95288" y="92727"/>
                  <a:pt x="95288" y="92727"/>
                </a:cubicBezTo>
                <a:close/>
                <a:moveTo>
                  <a:pt x="63333" y="114544"/>
                </a:moveTo>
                <a:lnTo>
                  <a:pt x="56666" y="114544"/>
                </a:lnTo>
                <a:lnTo>
                  <a:pt x="56666" y="98183"/>
                </a:lnTo>
                <a:lnTo>
                  <a:pt x="63333" y="98183"/>
                </a:lnTo>
                <a:cubicBezTo>
                  <a:pt x="63333" y="98183"/>
                  <a:pt x="63333" y="114544"/>
                  <a:pt x="63333" y="114544"/>
                </a:cubicBezTo>
                <a:close/>
                <a:moveTo>
                  <a:pt x="63333" y="60000"/>
                </a:moveTo>
                <a:lnTo>
                  <a:pt x="56666" y="60000"/>
                </a:lnTo>
                <a:lnTo>
                  <a:pt x="56666" y="49088"/>
                </a:lnTo>
                <a:lnTo>
                  <a:pt x="63333" y="49088"/>
                </a:lnTo>
                <a:cubicBezTo>
                  <a:pt x="63333" y="49088"/>
                  <a:pt x="63333" y="60000"/>
                  <a:pt x="63333" y="60000"/>
                </a:cubicBezTo>
                <a:close/>
                <a:moveTo>
                  <a:pt x="24711" y="43638"/>
                </a:moveTo>
                <a:lnTo>
                  <a:pt x="8044" y="30000"/>
                </a:lnTo>
                <a:lnTo>
                  <a:pt x="24711" y="16361"/>
                </a:lnTo>
                <a:lnTo>
                  <a:pt x="100000" y="16361"/>
                </a:lnTo>
                <a:lnTo>
                  <a:pt x="100000" y="43638"/>
                </a:lnTo>
                <a:cubicBezTo>
                  <a:pt x="100000" y="43638"/>
                  <a:pt x="24711" y="43638"/>
                  <a:pt x="24711" y="43638"/>
                </a:cubicBezTo>
                <a:close/>
                <a:moveTo>
                  <a:pt x="56666" y="5455"/>
                </a:moveTo>
                <a:lnTo>
                  <a:pt x="63333" y="5455"/>
                </a:lnTo>
                <a:lnTo>
                  <a:pt x="63333" y="10911"/>
                </a:lnTo>
                <a:lnTo>
                  <a:pt x="56666" y="10911"/>
                </a:lnTo>
                <a:cubicBezTo>
                  <a:pt x="56666" y="10911"/>
                  <a:pt x="56666" y="5455"/>
                  <a:pt x="56666" y="5455"/>
                </a:cubicBezTo>
                <a:close/>
                <a:moveTo>
                  <a:pt x="119022" y="77161"/>
                </a:moveTo>
                <a:lnTo>
                  <a:pt x="99022" y="60800"/>
                </a:lnTo>
                <a:cubicBezTo>
                  <a:pt x="98416" y="60305"/>
                  <a:pt x="97583" y="60000"/>
                  <a:pt x="96666" y="60000"/>
                </a:cubicBezTo>
                <a:lnTo>
                  <a:pt x="70000" y="60000"/>
                </a:lnTo>
                <a:lnTo>
                  <a:pt x="70000" y="49088"/>
                </a:lnTo>
                <a:lnTo>
                  <a:pt x="103333" y="49088"/>
                </a:lnTo>
                <a:cubicBezTo>
                  <a:pt x="105177" y="49088"/>
                  <a:pt x="106666" y="47866"/>
                  <a:pt x="106666" y="46361"/>
                </a:cubicBezTo>
                <a:lnTo>
                  <a:pt x="106666" y="13638"/>
                </a:lnTo>
                <a:cubicBezTo>
                  <a:pt x="106666" y="12133"/>
                  <a:pt x="105177" y="10911"/>
                  <a:pt x="103333" y="10911"/>
                </a:cubicBezTo>
                <a:lnTo>
                  <a:pt x="70000" y="10911"/>
                </a:lnTo>
                <a:lnTo>
                  <a:pt x="70000" y="5455"/>
                </a:lnTo>
                <a:cubicBezTo>
                  <a:pt x="70000" y="2444"/>
                  <a:pt x="67016" y="0"/>
                  <a:pt x="63333" y="0"/>
                </a:cubicBezTo>
                <a:lnTo>
                  <a:pt x="56666" y="0"/>
                </a:lnTo>
                <a:cubicBezTo>
                  <a:pt x="52983" y="0"/>
                  <a:pt x="50000" y="2444"/>
                  <a:pt x="50000" y="5455"/>
                </a:cubicBezTo>
                <a:lnTo>
                  <a:pt x="50000" y="10911"/>
                </a:lnTo>
                <a:lnTo>
                  <a:pt x="23333" y="10911"/>
                </a:lnTo>
                <a:cubicBezTo>
                  <a:pt x="22411" y="10911"/>
                  <a:pt x="21583" y="11216"/>
                  <a:pt x="20977" y="11705"/>
                </a:cubicBezTo>
                <a:lnTo>
                  <a:pt x="977" y="28072"/>
                </a:lnTo>
                <a:cubicBezTo>
                  <a:pt x="372" y="28566"/>
                  <a:pt x="0" y="29250"/>
                  <a:pt x="0" y="30000"/>
                </a:cubicBezTo>
                <a:cubicBezTo>
                  <a:pt x="0" y="30755"/>
                  <a:pt x="372" y="31433"/>
                  <a:pt x="977" y="31927"/>
                </a:cubicBezTo>
                <a:lnTo>
                  <a:pt x="20977" y="48294"/>
                </a:lnTo>
                <a:cubicBezTo>
                  <a:pt x="21583" y="48788"/>
                  <a:pt x="22411" y="49088"/>
                  <a:pt x="23333" y="49088"/>
                </a:cubicBezTo>
                <a:lnTo>
                  <a:pt x="50000" y="49088"/>
                </a:lnTo>
                <a:lnTo>
                  <a:pt x="50000" y="60000"/>
                </a:lnTo>
                <a:lnTo>
                  <a:pt x="16666" y="60000"/>
                </a:lnTo>
                <a:cubicBezTo>
                  <a:pt x="14822" y="60000"/>
                  <a:pt x="13333" y="61222"/>
                  <a:pt x="13333" y="62727"/>
                </a:cubicBezTo>
                <a:lnTo>
                  <a:pt x="13333" y="95455"/>
                </a:lnTo>
                <a:cubicBezTo>
                  <a:pt x="13333" y="96961"/>
                  <a:pt x="14822" y="98183"/>
                  <a:pt x="16666" y="98183"/>
                </a:cubicBezTo>
                <a:lnTo>
                  <a:pt x="50000" y="98183"/>
                </a:lnTo>
                <a:lnTo>
                  <a:pt x="50000" y="114544"/>
                </a:lnTo>
                <a:cubicBezTo>
                  <a:pt x="50000" y="117555"/>
                  <a:pt x="52983" y="120000"/>
                  <a:pt x="56666" y="120000"/>
                </a:cubicBezTo>
                <a:lnTo>
                  <a:pt x="63333" y="120000"/>
                </a:lnTo>
                <a:cubicBezTo>
                  <a:pt x="67016" y="120000"/>
                  <a:pt x="70000" y="117555"/>
                  <a:pt x="70000" y="114544"/>
                </a:cubicBezTo>
                <a:lnTo>
                  <a:pt x="70000" y="98183"/>
                </a:lnTo>
                <a:lnTo>
                  <a:pt x="96666" y="98183"/>
                </a:lnTo>
                <a:cubicBezTo>
                  <a:pt x="97583" y="98183"/>
                  <a:pt x="98416" y="97877"/>
                  <a:pt x="99022" y="97383"/>
                </a:cubicBezTo>
                <a:lnTo>
                  <a:pt x="119022" y="81016"/>
                </a:lnTo>
                <a:cubicBezTo>
                  <a:pt x="119627" y="80527"/>
                  <a:pt x="120000" y="79844"/>
                  <a:pt x="120000" y="79088"/>
                </a:cubicBezTo>
                <a:cubicBezTo>
                  <a:pt x="120000" y="78338"/>
                  <a:pt x="119627" y="77655"/>
                  <a:pt x="119022" y="77161"/>
                </a:cubicBezTo>
              </a:path>
            </a:pathLst>
          </a:custGeom>
          <a:solidFill>
            <a:srgbClr val="000000"/>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rgbClr val="7F7F7F"/>
              </a:solidFill>
              <a:latin typeface="Lato"/>
              <a:ea typeface="Lato"/>
              <a:cs typeface="Lato"/>
              <a:sym typeface="Lato"/>
            </a:endParaRPr>
          </a:p>
        </p:txBody>
      </p:sp>
      <p:sp>
        <p:nvSpPr>
          <p:cNvPr id="208" name="Google Shape;208;p23"/>
          <p:cNvSpPr/>
          <p:nvPr/>
        </p:nvSpPr>
        <p:spPr>
          <a:xfrm>
            <a:off x="6135050" y="1149325"/>
            <a:ext cx="359400" cy="400200"/>
          </a:xfrm>
          <a:custGeom>
            <a:rect b="b" l="l" r="r" t="t"/>
            <a:pathLst>
              <a:path extrusionOk="0" h="120000" w="120000">
                <a:moveTo>
                  <a:pt x="60000" y="27272"/>
                </a:moveTo>
                <a:cubicBezTo>
                  <a:pt x="30544" y="27272"/>
                  <a:pt x="6666" y="22388"/>
                  <a:pt x="6666" y="16361"/>
                </a:cubicBezTo>
                <a:cubicBezTo>
                  <a:pt x="6666" y="10338"/>
                  <a:pt x="30544" y="5455"/>
                  <a:pt x="60000" y="5455"/>
                </a:cubicBezTo>
                <a:cubicBezTo>
                  <a:pt x="89455" y="5455"/>
                  <a:pt x="113333" y="10338"/>
                  <a:pt x="113333" y="16361"/>
                </a:cubicBezTo>
                <a:cubicBezTo>
                  <a:pt x="113333" y="22388"/>
                  <a:pt x="89455" y="27272"/>
                  <a:pt x="60000" y="27272"/>
                </a:cubicBezTo>
                <a:moveTo>
                  <a:pt x="113333" y="38183"/>
                </a:moveTo>
                <a:cubicBezTo>
                  <a:pt x="113333" y="44205"/>
                  <a:pt x="89455" y="49088"/>
                  <a:pt x="60000" y="49088"/>
                </a:cubicBezTo>
                <a:cubicBezTo>
                  <a:pt x="30544" y="49088"/>
                  <a:pt x="6666" y="44205"/>
                  <a:pt x="6666" y="38183"/>
                </a:cubicBezTo>
                <a:lnTo>
                  <a:pt x="6666" y="23838"/>
                </a:lnTo>
                <a:cubicBezTo>
                  <a:pt x="16627" y="29111"/>
                  <a:pt x="36750" y="32727"/>
                  <a:pt x="60000" y="32727"/>
                </a:cubicBezTo>
                <a:cubicBezTo>
                  <a:pt x="83255" y="32727"/>
                  <a:pt x="103372" y="29111"/>
                  <a:pt x="113333" y="23838"/>
                </a:cubicBezTo>
                <a:cubicBezTo>
                  <a:pt x="113333" y="23838"/>
                  <a:pt x="113333" y="38183"/>
                  <a:pt x="113333" y="38183"/>
                </a:cubicBezTo>
                <a:close/>
                <a:moveTo>
                  <a:pt x="60000" y="60000"/>
                </a:moveTo>
                <a:cubicBezTo>
                  <a:pt x="30544" y="60000"/>
                  <a:pt x="6666" y="55116"/>
                  <a:pt x="6666" y="49088"/>
                </a:cubicBezTo>
                <a:cubicBezTo>
                  <a:pt x="6666" y="48177"/>
                  <a:pt x="7272" y="47300"/>
                  <a:pt x="8300" y="46455"/>
                </a:cubicBezTo>
                <a:cubicBezTo>
                  <a:pt x="18722" y="51288"/>
                  <a:pt x="37944" y="54544"/>
                  <a:pt x="60000" y="54544"/>
                </a:cubicBezTo>
                <a:cubicBezTo>
                  <a:pt x="82055" y="54544"/>
                  <a:pt x="101277" y="51288"/>
                  <a:pt x="111700" y="46455"/>
                </a:cubicBezTo>
                <a:cubicBezTo>
                  <a:pt x="112727" y="47300"/>
                  <a:pt x="113333" y="48177"/>
                  <a:pt x="113333" y="49088"/>
                </a:cubicBezTo>
                <a:cubicBezTo>
                  <a:pt x="113333" y="55116"/>
                  <a:pt x="89455" y="60000"/>
                  <a:pt x="60000" y="60000"/>
                </a:cubicBezTo>
                <a:moveTo>
                  <a:pt x="113333" y="70911"/>
                </a:moveTo>
                <a:cubicBezTo>
                  <a:pt x="113333" y="76933"/>
                  <a:pt x="89455" y="81816"/>
                  <a:pt x="60000" y="81816"/>
                </a:cubicBezTo>
                <a:cubicBezTo>
                  <a:pt x="30544" y="81816"/>
                  <a:pt x="6666" y="76933"/>
                  <a:pt x="6666" y="70911"/>
                </a:cubicBezTo>
                <a:lnTo>
                  <a:pt x="6666" y="56566"/>
                </a:lnTo>
                <a:cubicBezTo>
                  <a:pt x="16627" y="61838"/>
                  <a:pt x="36750" y="65455"/>
                  <a:pt x="60000" y="65455"/>
                </a:cubicBezTo>
                <a:cubicBezTo>
                  <a:pt x="83255" y="65455"/>
                  <a:pt x="103372" y="61838"/>
                  <a:pt x="113333" y="56566"/>
                </a:cubicBezTo>
                <a:cubicBezTo>
                  <a:pt x="113333" y="56566"/>
                  <a:pt x="113333" y="70911"/>
                  <a:pt x="113333" y="70911"/>
                </a:cubicBezTo>
                <a:close/>
                <a:moveTo>
                  <a:pt x="60000" y="92727"/>
                </a:moveTo>
                <a:cubicBezTo>
                  <a:pt x="30544" y="92727"/>
                  <a:pt x="6666" y="87844"/>
                  <a:pt x="6666" y="81816"/>
                </a:cubicBezTo>
                <a:cubicBezTo>
                  <a:pt x="6666" y="80905"/>
                  <a:pt x="7272" y="80027"/>
                  <a:pt x="8300" y="79183"/>
                </a:cubicBezTo>
                <a:cubicBezTo>
                  <a:pt x="18722" y="84016"/>
                  <a:pt x="37944" y="87272"/>
                  <a:pt x="60000" y="87272"/>
                </a:cubicBezTo>
                <a:cubicBezTo>
                  <a:pt x="82055" y="87272"/>
                  <a:pt x="101277" y="84016"/>
                  <a:pt x="111700" y="79183"/>
                </a:cubicBezTo>
                <a:cubicBezTo>
                  <a:pt x="112727" y="80027"/>
                  <a:pt x="113333" y="80905"/>
                  <a:pt x="113333" y="81816"/>
                </a:cubicBezTo>
                <a:cubicBezTo>
                  <a:pt x="113333" y="87844"/>
                  <a:pt x="89455" y="92727"/>
                  <a:pt x="60000" y="92727"/>
                </a:cubicBezTo>
                <a:moveTo>
                  <a:pt x="113333" y="103638"/>
                </a:moveTo>
                <a:cubicBezTo>
                  <a:pt x="113333" y="109661"/>
                  <a:pt x="89455" y="114544"/>
                  <a:pt x="60000" y="114544"/>
                </a:cubicBezTo>
                <a:cubicBezTo>
                  <a:pt x="30544" y="114544"/>
                  <a:pt x="6666" y="109661"/>
                  <a:pt x="6666" y="103638"/>
                </a:cubicBezTo>
                <a:lnTo>
                  <a:pt x="6666" y="89294"/>
                </a:lnTo>
                <a:cubicBezTo>
                  <a:pt x="16627" y="94566"/>
                  <a:pt x="36750" y="98183"/>
                  <a:pt x="60000" y="98183"/>
                </a:cubicBezTo>
                <a:cubicBezTo>
                  <a:pt x="83255" y="98183"/>
                  <a:pt x="103372" y="94566"/>
                  <a:pt x="113333" y="89294"/>
                </a:cubicBezTo>
                <a:cubicBezTo>
                  <a:pt x="113333" y="89294"/>
                  <a:pt x="113333" y="103638"/>
                  <a:pt x="113333" y="103638"/>
                </a:cubicBezTo>
                <a:close/>
                <a:moveTo>
                  <a:pt x="120000" y="16361"/>
                </a:moveTo>
                <a:cubicBezTo>
                  <a:pt x="120000" y="7327"/>
                  <a:pt x="93138" y="0"/>
                  <a:pt x="60000" y="0"/>
                </a:cubicBezTo>
                <a:cubicBezTo>
                  <a:pt x="26861" y="0"/>
                  <a:pt x="0" y="7327"/>
                  <a:pt x="0" y="16361"/>
                </a:cubicBezTo>
                <a:lnTo>
                  <a:pt x="0" y="38183"/>
                </a:lnTo>
                <a:cubicBezTo>
                  <a:pt x="0" y="40100"/>
                  <a:pt x="1272" y="41927"/>
                  <a:pt x="3488" y="43638"/>
                </a:cubicBezTo>
                <a:cubicBezTo>
                  <a:pt x="1272" y="45344"/>
                  <a:pt x="0" y="47177"/>
                  <a:pt x="0" y="49088"/>
                </a:cubicBezTo>
                <a:lnTo>
                  <a:pt x="0" y="70911"/>
                </a:lnTo>
                <a:cubicBezTo>
                  <a:pt x="0" y="72827"/>
                  <a:pt x="1272" y="74655"/>
                  <a:pt x="3488" y="76361"/>
                </a:cubicBezTo>
                <a:cubicBezTo>
                  <a:pt x="1272" y="78072"/>
                  <a:pt x="0" y="79905"/>
                  <a:pt x="0" y="81816"/>
                </a:cubicBezTo>
                <a:lnTo>
                  <a:pt x="0" y="103638"/>
                </a:lnTo>
                <a:cubicBezTo>
                  <a:pt x="0" y="112672"/>
                  <a:pt x="26861" y="120000"/>
                  <a:pt x="60000" y="120000"/>
                </a:cubicBezTo>
                <a:cubicBezTo>
                  <a:pt x="93138" y="120000"/>
                  <a:pt x="120000" y="112672"/>
                  <a:pt x="120000" y="103638"/>
                </a:cubicBezTo>
                <a:lnTo>
                  <a:pt x="120000" y="81816"/>
                </a:lnTo>
                <a:cubicBezTo>
                  <a:pt x="120000" y="79905"/>
                  <a:pt x="118727" y="78072"/>
                  <a:pt x="116511" y="76361"/>
                </a:cubicBezTo>
                <a:cubicBezTo>
                  <a:pt x="118727" y="74655"/>
                  <a:pt x="120000" y="72827"/>
                  <a:pt x="120000" y="70911"/>
                </a:cubicBezTo>
                <a:lnTo>
                  <a:pt x="120000" y="49088"/>
                </a:lnTo>
                <a:cubicBezTo>
                  <a:pt x="120000" y="47177"/>
                  <a:pt x="118727" y="45344"/>
                  <a:pt x="116511" y="43638"/>
                </a:cubicBezTo>
                <a:cubicBezTo>
                  <a:pt x="118727" y="41927"/>
                  <a:pt x="120000" y="40100"/>
                  <a:pt x="120000" y="38183"/>
                </a:cubicBezTo>
                <a:cubicBezTo>
                  <a:pt x="120000" y="38183"/>
                  <a:pt x="120000" y="16361"/>
                  <a:pt x="120000" y="16361"/>
                </a:cubicBezTo>
                <a:close/>
              </a:path>
            </a:pathLst>
          </a:custGeom>
          <a:solidFill>
            <a:srgbClr val="000000"/>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rgbClr val="7F7F7F"/>
              </a:solidFill>
              <a:latin typeface="Lato"/>
              <a:ea typeface="Lato"/>
              <a:cs typeface="Lato"/>
              <a:sym typeface="Lato"/>
            </a:endParaRPr>
          </a:p>
        </p:txBody>
      </p:sp>
      <p:sp>
        <p:nvSpPr>
          <p:cNvPr id="209" name="Google Shape;209;p23"/>
          <p:cNvSpPr/>
          <p:nvPr/>
        </p:nvSpPr>
        <p:spPr>
          <a:xfrm>
            <a:off x="8839375" y="1180075"/>
            <a:ext cx="359400" cy="400200"/>
          </a:xfrm>
          <a:custGeom>
            <a:rect b="b" l="l" r="r" t="t"/>
            <a:pathLst>
              <a:path extrusionOk="0" h="120000" w="120000">
                <a:moveTo>
                  <a:pt x="114544" y="109088"/>
                </a:moveTo>
                <a:cubicBezTo>
                  <a:pt x="114544" y="112100"/>
                  <a:pt x="112100" y="114550"/>
                  <a:pt x="109088" y="114550"/>
                </a:cubicBezTo>
                <a:lnTo>
                  <a:pt x="10911" y="114550"/>
                </a:lnTo>
                <a:cubicBezTo>
                  <a:pt x="7900" y="114550"/>
                  <a:pt x="5455" y="112100"/>
                  <a:pt x="5455" y="109088"/>
                </a:cubicBezTo>
                <a:lnTo>
                  <a:pt x="5455" y="10911"/>
                </a:lnTo>
                <a:cubicBezTo>
                  <a:pt x="5455" y="7900"/>
                  <a:pt x="7900" y="5455"/>
                  <a:pt x="10911" y="5455"/>
                </a:cubicBezTo>
                <a:lnTo>
                  <a:pt x="109088" y="5455"/>
                </a:lnTo>
                <a:cubicBezTo>
                  <a:pt x="112100" y="5455"/>
                  <a:pt x="114544" y="7900"/>
                  <a:pt x="114544" y="10911"/>
                </a:cubicBezTo>
                <a:cubicBezTo>
                  <a:pt x="114544" y="10911"/>
                  <a:pt x="114544" y="109088"/>
                  <a:pt x="114544" y="109088"/>
                </a:cubicBezTo>
                <a:close/>
                <a:moveTo>
                  <a:pt x="109088" y="0"/>
                </a:moveTo>
                <a:lnTo>
                  <a:pt x="10911" y="0"/>
                </a:lnTo>
                <a:cubicBezTo>
                  <a:pt x="4883" y="0"/>
                  <a:pt x="0" y="4883"/>
                  <a:pt x="0" y="10911"/>
                </a:cubicBezTo>
                <a:lnTo>
                  <a:pt x="0" y="109088"/>
                </a:lnTo>
                <a:cubicBezTo>
                  <a:pt x="0" y="115116"/>
                  <a:pt x="4883" y="120000"/>
                  <a:pt x="10911" y="120000"/>
                </a:cubicBezTo>
                <a:lnTo>
                  <a:pt x="109088" y="120000"/>
                </a:lnTo>
                <a:cubicBezTo>
                  <a:pt x="115116" y="120000"/>
                  <a:pt x="120000" y="115116"/>
                  <a:pt x="120000" y="109088"/>
                </a:cubicBezTo>
                <a:lnTo>
                  <a:pt x="120000" y="10911"/>
                </a:lnTo>
                <a:cubicBezTo>
                  <a:pt x="120000" y="4883"/>
                  <a:pt x="115116" y="0"/>
                  <a:pt x="109088" y="0"/>
                </a:cubicBezTo>
                <a:moveTo>
                  <a:pt x="43638" y="35455"/>
                </a:moveTo>
                <a:cubicBezTo>
                  <a:pt x="40627" y="35455"/>
                  <a:pt x="38183" y="33016"/>
                  <a:pt x="38183" y="30000"/>
                </a:cubicBezTo>
                <a:cubicBezTo>
                  <a:pt x="38183" y="26988"/>
                  <a:pt x="40627" y="24544"/>
                  <a:pt x="43638" y="24544"/>
                </a:cubicBezTo>
                <a:cubicBezTo>
                  <a:pt x="46644" y="24544"/>
                  <a:pt x="49088" y="26988"/>
                  <a:pt x="49088" y="30000"/>
                </a:cubicBezTo>
                <a:cubicBezTo>
                  <a:pt x="49088" y="33016"/>
                  <a:pt x="46644" y="35455"/>
                  <a:pt x="43638" y="35455"/>
                </a:cubicBezTo>
                <a:moveTo>
                  <a:pt x="100911" y="27272"/>
                </a:moveTo>
                <a:lnTo>
                  <a:pt x="54161" y="27272"/>
                </a:lnTo>
                <a:cubicBezTo>
                  <a:pt x="52944" y="22577"/>
                  <a:pt x="48711" y="19088"/>
                  <a:pt x="43638" y="19088"/>
                </a:cubicBezTo>
                <a:cubicBezTo>
                  <a:pt x="38561" y="19088"/>
                  <a:pt x="34333" y="22577"/>
                  <a:pt x="33111" y="27272"/>
                </a:cubicBezTo>
                <a:lnTo>
                  <a:pt x="19088" y="27272"/>
                </a:lnTo>
                <a:cubicBezTo>
                  <a:pt x="17583" y="27272"/>
                  <a:pt x="16361" y="28494"/>
                  <a:pt x="16361" y="30000"/>
                </a:cubicBezTo>
                <a:cubicBezTo>
                  <a:pt x="16361" y="31511"/>
                  <a:pt x="17583" y="32727"/>
                  <a:pt x="19088" y="32727"/>
                </a:cubicBezTo>
                <a:lnTo>
                  <a:pt x="33111" y="32727"/>
                </a:lnTo>
                <a:cubicBezTo>
                  <a:pt x="34333" y="37427"/>
                  <a:pt x="38561" y="40911"/>
                  <a:pt x="43638" y="40911"/>
                </a:cubicBezTo>
                <a:cubicBezTo>
                  <a:pt x="48711" y="40911"/>
                  <a:pt x="52944" y="37427"/>
                  <a:pt x="54161" y="32727"/>
                </a:cubicBezTo>
                <a:lnTo>
                  <a:pt x="100911" y="32727"/>
                </a:lnTo>
                <a:cubicBezTo>
                  <a:pt x="102416" y="32727"/>
                  <a:pt x="103638" y="31511"/>
                  <a:pt x="103638" y="30000"/>
                </a:cubicBezTo>
                <a:cubicBezTo>
                  <a:pt x="103638" y="28494"/>
                  <a:pt x="102416" y="27272"/>
                  <a:pt x="100911" y="27272"/>
                </a:cubicBezTo>
                <a:moveTo>
                  <a:pt x="81816" y="65455"/>
                </a:moveTo>
                <a:cubicBezTo>
                  <a:pt x="78811" y="65455"/>
                  <a:pt x="76361" y="63011"/>
                  <a:pt x="76361" y="60000"/>
                </a:cubicBezTo>
                <a:cubicBezTo>
                  <a:pt x="76361" y="56988"/>
                  <a:pt x="78811" y="54544"/>
                  <a:pt x="81816" y="54544"/>
                </a:cubicBezTo>
                <a:cubicBezTo>
                  <a:pt x="84827" y="54544"/>
                  <a:pt x="87272" y="56988"/>
                  <a:pt x="87272" y="60000"/>
                </a:cubicBezTo>
                <a:cubicBezTo>
                  <a:pt x="87272" y="63011"/>
                  <a:pt x="84827" y="65455"/>
                  <a:pt x="81816" y="65455"/>
                </a:cubicBezTo>
                <a:moveTo>
                  <a:pt x="100911" y="57277"/>
                </a:moveTo>
                <a:lnTo>
                  <a:pt x="92338" y="57277"/>
                </a:lnTo>
                <a:cubicBezTo>
                  <a:pt x="91122" y="52577"/>
                  <a:pt x="86894" y="49088"/>
                  <a:pt x="81816" y="49088"/>
                </a:cubicBezTo>
                <a:cubicBezTo>
                  <a:pt x="76744" y="49088"/>
                  <a:pt x="72511" y="52577"/>
                  <a:pt x="71294" y="57277"/>
                </a:cubicBezTo>
                <a:lnTo>
                  <a:pt x="19088" y="57277"/>
                </a:lnTo>
                <a:cubicBezTo>
                  <a:pt x="17583" y="57277"/>
                  <a:pt x="16361" y="58494"/>
                  <a:pt x="16361" y="60000"/>
                </a:cubicBezTo>
                <a:cubicBezTo>
                  <a:pt x="16361" y="61511"/>
                  <a:pt x="17583" y="62727"/>
                  <a:pt x="19088" y="62727"/>
                </a:cubicBezTo>
                <a:lnTo>
                  <a:pt x="71294" y="62727"/>
                </a:lnTo>
                <a:cubicBezTo>
                  <a:pt x="72511" y="67427"/>
                  <a:pt x="76744" y="70911"/>
                  <a:pt x="81816" y="70911"/>
                </a:cubicBezTo>
                <a:cubicBezTo>
                  <a:pt x="86894" y="70911"/>
                  <a:pt x="91122" y="67427"/>
                  <a:pt x="92338" y="62727"/>
                </a:cubicBezTo>
                <a:lnTo>
                  <a:pt x="100911" y="62727"/>
                </a:lnTo>
                <a:cubicBezTo>
                  <a:pt x="102416" y="62727"/>
                  <a:pt x="103638" y="61511"/>
                  <a:pt x="103638" y="60000"/>
                </a:cubicBezTo>
                <a:cubicBezTo>
                  <a:pt x="103638" y="58494"/>
                  <a:pt x="102416" y="57277"/>
                  <a:pt x="100911" y="57277"/>
                </a:cubicBezTo>
                <a:moveTo>
                  <a:pt x="54544" y="95455"/>
                </a:moveTo>
                <a:cubicBezTo>
                  <a:pt x="51533" y="95455"/>
                  <a:pt x="49088" y="93016"/>
                  <a:pt x="49088" y="90000"/>
                </a:cubicBezTo>
                <a:cubicBezTo>
                  <a:pt x="49088" y="86988"/>
                  <a:pt x="51533" y="84544"/>
                  <a:pt x="54544" y="84544"/>
                </a:cubicBezTo>
                <a:cubicBezTo>
                  <a:pt x="57555" y="84544"/>
                  <a:pt x="60000" y="86988"/>
                  <a:pt x="60000" y="90000"/>
                </a:cubicBezTo>
                <a:cubicBezTo>
                  <a:pt x="60000" y="93016"/>
                  <a:pt x="57555" y="95455"/>
                  <a:pt x="54544" y="95455"/>
                </a:cubicBezTo>
                <a:moveTo>
                  <a:pt x="100911" y="87272"/>
                </a:moveTo>
                <a:lnTo>
                  <a:pt x="65066" y="87272"/>
                </a:lnTo>
                <a:cubicBezTo>
                  <a:pt x="63850" y="82572"/>
                  <a:pt x="59622" y="79094"/>
                  <a:pt x="54544" y="79094"/>
                </a:cubicBezTo>
                <a:cubicBezTo>
                  <a:pt x="49466" y="79094"/>
                  <a:pt x="45238" y="82572"/>
                  <a:pt x="44022" y="87272"/>
                </a:cubicBezTo>
                <a:lnTo>
                  <a:pt x="19088" y="87272"/>
                </a:lnTo>
                <a:cubicBezTo>
                  <a:pt x="17583" y="87272"/>
                  <a:pt x="16361" y="88494"/>
                  <a:pt x="16361" y="90000"/>
                </a:cubicBezTo>
                <a:cubicBezTo>
                  <a:pt x="16361" y="91511"/>
                  <a:pt x="17583" y="92727"/>
                  <a:pt x="19088" y="92727"/>
                </a:cubicBezTo>
                <a:lnTo>
                  <a:pt x="44022" y="92727"/>
                </a:lnTo>
                <a:cubicBezTo>
                  <a:pt x="45238" y="97427"/>
                  <a:pt x="49466" y="100911"/>
                  <a:pt x="54544" y="100911"/>
                </a:cubicBezTo>
                <a:cubicBezTo>
                  <a:pt x="59622" y="100911"/>
                  <a:pt x="63850" y="97427"/>
                  <a:pt x="65066" y="92727"/>
                </a:cubicBezTo>
                <a:lnTo>
                  <a:pt x="100911" y="92727"/>
                </a:lnTo>
                <a:cubicBezTo>
                  <a:pt x="102416" y="92727"/>
                  <a:pt x="103638" y="91511"/>
                  <a:pt x="103638" y="90000"/>
                </a:cubicBezTo>
                <a:cubicBezTo>
                  <a:pt x="103638" y="88494"/>
                  <a:pt x="102416" y="87272"/>
                  <a:pt x="100911" y="87272"/>
                </a:cubicBezTo>
              </a:path>
            </a:pathLst>
          </a:custGeom>
          <a:solidFill>
            <a:srgbClr val="000000"/>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rgbClr val="7F7F7F"/>
              </a:solidFill>
              <a:latin typeface="Lato"/>
              <a:ea typeface="Lato"/>
              <a:cs typeface="Lato"/>
              <a:sym typeface="Lato"/>
            </a:endParaRPr>
          </a:p>
        </p:txBody>
      </p:sp>
      <p:sp>
        <p:nvSpPr>
          <p:cNvPr id="210" name="Google Shape;210;p23"/>
          <p:cNvSpPr/>
          <p:nvPr/>
        </p:nvSpPr>
        <p:spPr>
          <a:xfrm>
            <a:off x="7475125" y="1183650"/>
            <a:ext cx="359400" cy="276900"/>
          </a:xfrm>
          <a:custGeom>
            <a:rect b="b" l="l" r="r" t="t"/>
            <a:pathLst>
              <a:path extrusionOk="0" h="120000" w="120000">
                <a:moveTo>
                  <a:pt x="114544" y="113333"/>
                </a:moveTo>
                <a:lnTo>
                  <a:pt x="103638" y="113333"/>
                </a:lnTo>
                <a:lnTo>
                  <a:pt x="103638" y="6666"/>
                </a:lnTo>
                <a:lnTo>
                  <a:pt x="114544" y="6666"/>
                </a:lnTo>
                <a:cubicBezTo>
                  <a:pt x="114544" y="6666"/>
                  <a:pt x="114544" y="113333"/>
                  <a:pt x="114544" y="113333"/>
                </a:cubicBezTo>
                <a:close/>
                <a:moveTo>
                  <a:pt x="117272" y="0"/>
                </a:moveTo>
                <a:lnTo>
                  <a:pt x="100911" y="0"/>
                </a:lnTo>
                <a:cubicBezTo>
                  <a:pt x="99405" y="0"/>
                  <a:pt x="98183" y="1494"/>
                  <a:pt x="98183" y="3333"/>
                </a:cubicBezTo>
                <a:lnTo>
                  <a:pt x="98183" y="116666"/>
                </a:lnTo>
                <a:cubicBezTo>
                  <a:pt x="98183" y="118511"/>
                  <a:pt x="99405" y="120000"/>
                  <a:pt x="100911" y="120000"/>
                </a:cubicBezTo>
                <a:lnTo>
                  <a:pt x="117272" y="120000"/>
                </a:lnTo>
                <a:cubicBezTo>
                  <a:pt x="118777" y="120000"/>
                  <a:pt x="120000" y="118511"/>
                  <a:pt x="120000" y="116666"/>
                </a:cubicBezTo>
                <a:lnTo>
                  <a:pt x="120000" y="3333"/>
                </a:lnTo>
                <a:cubicBezTo>
                  <a:pt x="120000" y="1494"/>
                  <a:pt x="118777" y="0"/>
                  <a:pt x="117272" y="0"/>
                </a:cubicBezTo>
                <a:moveTo>
                  <a:pt x="49088" y="113333"/>
                </a:moveTo>
                <a:lnTo>
                  <a:pt x="38183" y="113333"/>
                </a:lnTo>
                <a:lnTo>
                  <a:pt x="38183" y="20000"/>
                </a:lnTo>
                <a:lnTo>
                  <a:pt x="49088" y="20000"/>
                </a:lnTo>
                <a:cubicBezTo>
                  <a:pt x="49088" y="20000"/>
                  <a:pt x="49088" y="113333"/>
                  <a:pt x="49088" y="113333"/>
                </a:cubicBezTo>
                <a:close/>
                <a:moveTo>
                  <a:pt x="51816" y="13333"/>
                </a:moveTo>
                <a:lnTo>
                  <a:pt x="35455" y="13333"/>
                </a:lnTo>
                <a:cubicBezTo>
                  <a:pt x="33950" y="13333"/>
                  <a:pt x="32727" y="14827"/>
                  <a:pt x="32727" y="16666"/>
                </a:cubicBezTo>
                <a:lnTo>
                  <a:pt x="32727" y="116666"/>
                </a:lnTo>
                <a:cubicBezTo>
                  <a:pt x="32727" y="118511"/>
                  <a:pt x="33950" y="120000"/>
                  <a:pt x="35455" y="120000"/>
                </a:cubicBezTo>
                <a:lnTo>
                  <a:pt x="51816" y="120000"/>
                </a:lnTo>
                <a:cubicBezTo>
                  <a:pt x="53322" y="120000"/>
                  <a:pt x="54544" y="118511"/>
                  <a:pt x="54544" y="116666"/>
                </a:cubicBezTo>
                <a:lnTo>
                  <a:pt x="54544" y="16666"/>
                </a:lnTo>
                <a:cubicBezTo>
                  <a:pt x="54544" y="14827"/>
                  <a:pt x="53322" y="13333"/>
                  <a:pt x="51816" y="13333"/>
                </a:cubicBezTo>
                <a:moveTo>
                  <a:pt x="81816" y="113333"/>
                </a:moveTo>
                <a:lnTo>
                  <a:pt x="70911" y="113333"/>
                </a:lnTo>
                <a:lnTo>
                  <a:pt x="70911" y="60000"/>
                </a:lnTo>
                <a:lnTo>
                  <a:pt x="81816" y="60000"/>
                </a:lnTo>
                <a:cubicBezTo>
                  <a:pt x="81816" y="60000"/>
                  <a:pt x="81816" y="113333"/>
                  <a:pt x="81816" y="113333"/>
                </a:cubicBezTo>
                <a:close/>
                <a:moveTo>
                  <a:pt x="84544" y="53333"/>
                </a:moveTo>
                <a:lnTo>
                  <a:pt x="68183" y="53333"/>
                </a:lnTo>
                <a:cubicBezTo>
                  <a:pt x="66677" y="53333"/>
                  <a:pt x="65455" y="54827"/>
                  <a:pt x="65455" y="56666"/>
                </a:cubicBezTo>
                <a:lnTo>
                  <a:pt x="65455" y="116666"/>
                </a:lnTo>
                <a:cubicBezTo>
                  <a:pt x="65455" y="118511"/>
                  <a:pt x="66677" y="120000"/>
                  <a:pt x="68183" y="120000"/>
                </a:cubicBezTo>
                <a:lnTo>
                  <a:pt x="84544" y="120000"/>
                </a:lnTo>
                <a:cubicBezTo>
                  <a:pt x="86050" y="120000"/>
                  <a:pt x="87272" y="118511"/>
                  <a:pt x="87272" y="116666"/>
                </a:cubicBezTo>
                <a:lnTo>
                  <a:pt x="87272" y="56666"/>
                </a:lnTo>
                <a:cubicBezTo>
                  <a:pt x="87272" y="54827"/>
                  <a:pt x="86050" y="53333"/>
                  <a:pt x="84544" y="53333"/>
                </a:cubicBezTo>
                <a:moveTo>
                  <a:pt x="16361" y="113333"/>
                </a:moveTo>
                <a:lnTo>
                  <a:pt x="5455" y="113333"/>
                </a:lnTo>
                <a:lnTo>
                  <a:pt x="5455" y="80000"/>
                </a:lnTo>
                <a:lnTo>
                  <a:pt x="16361" y="80000"/>
                </a:lnTo>
                <a:cubicBezTo>
                  <a:pt x="16361" y="80000"/>
                  <a:pt x="16361" y="113333"/>
                  <a:pt x="16361" y="113333"/>
                </a:cubicBezTo>
                <a:close/>
                <a:moveTo>
                  <a:pt x="19088" y="73333"/>
                </a:moveTo>
                <a:lnTo>
                  <a:pt x="2727" y="73333"/>
                </a:lnTo>
                <a:cubicBezTo>
                  <a:pt x="1222" y="73333"/>
                  <a:pt x="0" y="74827"/>
                  <a:pt x="0" y="76666"/>
                </a:cubicBezTo>
                <a:lnTo>
                  <a:pt x="0" y="116666"/>
                </a:lnTo>
                <a:cubicBezTo>
                  <a:pt x="0" y="118511"/>
                  <a:pt x="1222" y="120000"/>
                  <a:pt x="2727" y="120000"/>
                </a:cubicBezTo>
                <a:lnTo>
                  <a:pt x="19088" y="120000"/>
                </a:lnTo>
                <a:cubicBezTo>
                  <a:pt x="20594" y="120000"/>
                  <a:pt x="21816" y="118511"/>
                  <a:pt x="21816" y="116666"/>
                </a:cubicBezTo>
                <a:lnTo>
                  <a:pt x="21816" y="76666"/>
                </a:lnTo>
                <a:cubicBezTo>
                  <a:pt x="21816" y="74827"/>
                  <a:pt x="20594" y="73333"/>
                  <a:pt x="19088" y="73333"/>
                </a:cubicBezTo>
              </a:path>
            </a:pathLst>
          </a:custGeom>
          <a:solidFill>
            <a:srgbClr val="000000"/>
          </a:solidFill>
          <a:ln>
            <a:noFill/>
          </a:ln>
        </p:spPr>
        <p:txBody>
          <a:bodyPr anchorCtr="0" anchor="ctr" bIns="38075" lIns="38075" spcFirstLastPara="1" rIns="38075" wrap="square" tIns="38075">
            <a:noAutofit/>
          </a:bodyPr>
          <a:lstStyle/>
          <a:p>
            <a:pPr indent="0" lvl="0" marL="0" marR="0" rtl="0" algn="l">
              <a:lnSpc>
                <a:spcPct val="100000"/>
              </a:lnSpc>
              <a:spcBef>
                <a:spcPts val="0"/>
              </a:spcBef>
              <a:spcAft>
                <a:spcPts val="0"/>
              </a:spcAft>
              <a:buClr>
                <a:srgbClr val="000000"/>
              </a:buClr>
              <a:buSzPts val="2999"/>
              <a:buFont typeface="Arial"/>
              <a:buNone/>
            </a:pPr>
            <a:r>
              <a:t/>
            </a:r>
            <a:endParaRPr b="0" i="0" sz="2999" u="none" cap="none" strike="noStrike">
              <a:solidFill>
                <a:srgbClr val="7F7F7F"/>
              </a:solidFill>
              <a:latin typeface="Lato"/>
              <a:ea typeface="Lato"/>
              <a:cs typeface="Lato"/>
              <a:sym typeface="Lato"/>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Gallup">
  <a:themeElements>
    <a:clrScheme name="Test-01">
      <a:dk1>
        <a:srgbClr val="0C4065"/>
      </a:dk1>
      <a:lt1>
        <a:srgbClr val="FFFFFF"/>
      </a:lt1>
      <a:dk2>
        <a:srgbClr val="A8AEB7"/>
      </a:dk2>
      <a:lt2>
        <a:srgbClr val="C0DFEB"/>
      </a:lt2>
      <a:accent1>
        <a:srgbClr val="0091B8"/>
      </a:accent1>
      <a:accent2>
        <a:srgbClr val="63C0DD"/>
      </a:accent2>
      <a:accent3>
        <a:srgbClr val="006281"/>
      </a:accent3>
      <a:accent4>
        <a:srgbClr val="A8AEB7"/>
      </a:accent4>
      <a:accent5>
        <a:srgbClr val="53545B"/>
      </a:accent5>
      <a:accent6>
        <a:srgbClr val="54AE3F"/>
      </a:accent6>
      <a:hlink>
        <a:srgbClr val="0091B8"/>
      </a:hlink>
      <a:folHlink>
        <a:srgbClr val="007EA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